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xml" ContentType="application/vnd.openxmlformats-officedocument.presentationml.tags+xml"/>
  <Override PartName="/ppt/notesSlides/notesSlide30.xml" ContentType="application/vnd.openxmlformats-officedocument.presentationml.notesSlide+xml"/>
  <Override PartName="/ppt/tags/tag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4.xml" ContentType="application/vnd.openxmlformats-officedocument.presentationml.tags+xml"/>
  <Override PartName="/ppt/notesSlides/notesSlide39.xml" ContentType="application/vnd.openxmlformats-officedocument.presentationml.notesSlide+xml"/>
  <Override PartName="/ppt/tags/tag5.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3" r:id="rId3"/>
  </p:sldMasterIdLst>
  <p:notesMasterIdLst>
    <p:notesMasterId r:id="rId57"/>
  </p:notesMasterIdLst>
  <p:handoutMasterIdLst>
    <p:handoutMasterId r:id="rId58"/>
  </p:handoutMasterIdLst>
  <p:sldIdLst>
    <p:sldId id="422" r:id="rId4"/>
    <p:sldId id="571" r:id="rId5"/>
    <p:sldId id="570" r:id="rId6"/>
    <p:sldId id="573" r:id="rId7"/>
    <p:sldId id="574" r:id="rId8"/>
    <p:sldId id="575" r:id="rId9"/>
    <p:sldId id="576" r:id="rId10"/>
    <p:sldId id="578" r:id="rId11"/>
    <p:sldId id="580" r:id="rId12"/>
    <p:sldId id="579" r:id="rId13"/>
    <p:sldId id="426" r:id="rId14"/>
    <p:sldId id="564" r:id="rId15"/>
    <p:sldId id="507" r:id="rId16"/>
    <p:sldId id="508" r:id="rId17"/>
    <p:sldId id="565" r:id="rId18"/>
    <p:sldId id="566" r:id="rId19"/>
    <p:sldId id="567" r:id="rId20"/>
    <p:sldId id="568" r:id="rId21"/>
    <p:sldId id="581" r:id="rId22"/>
    <p:sldId id="582" r:id="rId23"/>
    <p:sldId id="583" r:id="rId24"/>
    <p:sldId id="584" r:id="rId25"/>
    <p:sldId id="585" r:id="rId26"/>
    <p:sldId id="586" r:id="rId27"/>
    <p:sldId id="613" r:id="rId28"/>
    <p:sldId id="614" r:id="rId29"/>
    <p:sldId id="615" r:id="rId30"/>
    <p:sldId id="616" r:id="rId31"/>
    <p:sldId id="587" r:id="rId32"/>
    <p:sldId id="589" r:id="rId33"/>
    <p:sldId id="590" r:id="rId34"/>
    <p:sldId id="591" r:id="rId35"/>
    <p:sldId id="592" r:id="rId36"/>
    <p:sldId id="593" r:id="rId37"/>
    <p:sldId id="594" r:id="rId38"/>
    <p:sldId id="595" r:id="rId39"/>
    <p:sldId id="596" r:id="rId40"/>
    <p:sldId id="597" r:id="rId41"/>
    <p:sldId id="598" r:id="rId42"/>
    <p:sldId id="599" r:id="rId43"/>
    <p:sldId id="600" r:id="rId44"/>
    <p:sldId id="601" r:id="rId45"/>
    <p:sldId id="602" r:id="rId46"/>
    <p:sldId id="603" r:id="rId47"/>
    <p:sldId id="604" r:id="rId48"/>
    <p:sldId id="605" r:id="rId49"/>
    <p:sldId id="606" r:id="rId50"/>
    <p:sldId id="607" r:id="rId51"/>
    <p:sldId id="608" r:id="rId52"/>
    <p:sldId id="609" r:id="rId53"/>
    <p:sldId id="610" r:id="rId54"/>
    <p:sldId id="611" r:id="rId55"/>
    <p:sldId id="612" r:id="rId56"/>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CC2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84" autoAdjust="0"/>
    <p:restoredTop sz="89746" autoAdjust="0"/>
  </p:normalViewPr>
  <p:slideViewPr>
    <p:cSldViewPr snapToGrid="0">
      <p:cViewPr varScale="1">
        <p:scale>
          <a:sx n="82" d="100"/>
          <a:sy n="82" d="100"/>
        </p:scale>
        <p:origin x="84" y="444"/>
      </p:cViewPr>
      <p:guideLst>
        <p:guide orient="horz" pos="1800"/>
        <p:guide pos="2880"/>
      </p:guideLst>
    </p:cSldViewPr>
  </p:slideViewPr>
  <p:outlineViewPr>
    <p:cViewPr>
      <p:scale>
        <a:sx n="33" d="100"/>
        <a:sy n="33" d="100"/>
      </p:scale>
      <p:origin x="0" y="3024"/>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9F750C-16AB-2046-83AF-A45310E0C083}" type="datetimeFigureOut">
              <a:rPr lang="hu-HU" smtClean="0"/>
              <a:pPr/>
              <a:t>2023. 09. 02.</a:t>
            </a:fld>
            <a:endParaRPr lang="hu-H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B7D49FA-A279-CF4C-92BF-9A296BA95CDA}" type="slidenum">
              <a:rPr lang="hu-HU" smtClean="0"/>
              <a:pPr/>
              <a:t>‹#›</a:t>
            </a:fld>
            <a:endParaRPr lang="hu-HU"/>
          </a:p>
        </p:txBody>
      </p:sp>
    </p:spTree>
    <p:extLst>
      <p:ext uri="{BB962C8B-B14F-4D97-AF65-F5344CB8AC3E}">
        <p14:creationId xmlns:p14="http://schemas.microsoft.com/office/powerpoint/2010/main" val="754268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506785-8B48-E04D-BC69-57B5A40B7594}" type="datetimeFigureOut">
              <a:rPr lang="en-US" smtClean="0"/>
              <a:pPr/>
              <a:t>9/2/2023</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52619D-DD23-404E-8C9A-479CEC797285}" type="slidenum">
              <a:rPr lang="en-US" smtClean="0"/>
              <a:pPr/>
              <a:t>‹#›</a:t>
            </a:fld>
            <a:endParaRPr lang="en-US"/>
          </a:p>
        </p:txBody>
      </p:sp>
    </p:spTree>
    <p:extLst>
      <p:ext uri="{BB962C8B-B14F-4D97-AF65-F5344CB8AC3E}">
        <p14:creationId xmlns:p14="http://schemas.microsoft.com/office/powerpoint/2010/main" val="3092543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p:cNvSpPr>
          <p:nvPr>
            <p:ph type="sldImg"/>
          </p:nvPr>
        </p:nvSpPr>
        <p:spPr>
          <a:xfrm>
            <a:off x="685800" y="685800"/>
            <a:ext cx="5486400" cy="3429000"/>
          </a:xfrm>
          <a:ln/>
        </p:spPr>
      </p:sp>
      <p:sp>
        <p:nvSpPr>
          <p:cNvPr id="178179" name="Notes Placeholder 2"/>
          <p:cNvSpPr>
            <a:spLocks noGrp="1"/>
          </p:cNvSpPr>
          <p:nvPr>
            <p:ph type="body" idx="1"/>
          </p:nvPr>
        </p:nvSpPr>
        <p:spPr>
          <a:noFill/>
          <a:ln/>
        </p:spPr>
        <p:txBody>
          <a:bodyPr/>
          <a:lstStyle/>
          <a:p>
            <a:endParaRPr lang="en-US" dirty="0">
              <a:latin typeface="Times New Roman" charset="0"/>
              <a:ea typeface="ＭＳ Ｐゴシック" charset="-128"/>
              <a:cs typeface="ＭＳ Ｐゴシック" charset="-128"/>
            </a:endParaRPr>
          </a:p>
        </p:txBody>
      </p:sp>
      <p:sp>
        <p:nvSpPr>
          <p:cNvPr id="178180" name="Slide Number Placeholder 3"/>
          <p:cNvSpPr>
            <a:spLocks noGrp="1"/>
          </p:cNvSpPr>
          <p:nvPr>
            <p:ph type="sldNum" sz="quarter" idx="5"/>
          </p:nvPr>
        </p:nvSpPr>
        <p:spPr>
          <a:noFill/>
        </p:spPr>
        <p:txBody>
          <a:bodyPr/>
          <a:lstStyle/>
          <a:p>
            <a:fld id="{7A908E00-6592-2642-B910-4C1491EDF6D1}" type="slidenum">
              <a:rPr lang="en-US">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52619D-DD23-404E-8C9A-479CEC797285}" type="slidenum">
              <a:rPr lang="en-US" smtClean="0"/>
              <a:pPr/>
              <a:t>10</a:t>
            </a:fld>
            <a:endParaRPr lang="en-US"/>
          </a:p>
        </p:txBody>
      </p:sp>
    </p:spTree>
    <p:extLst>
      <p:ext uri="{BB962C8B-B14F-4D97-AF65-F5344CB8AC3E}">
        <p14:creationId xmlns:p14="http://schemas.microsoft.com/office/powerpoint/2010/main" val="2798432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11</a:t>
            </a:fld>
            <a:endParaRPr lang="en-US"/>
          </a:p>
        </p:txBody>
      </p:sp>
    </p:spTree>
    <p:extLst>
      <p:ext uri="{BB962C8B-B14F-4D97-AF65-F5344CB8AC3E}">
        <p14:creationId xmlns:p14="http://schemas.microsoft.com/office/powerpoint/2010/main" val="2178999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Invasion that started in </a:t>
            </a:r>
            <a:r>
              <a:rPr lang="en-US" b="1" dirty="0"/>
              <a:t>March 19,  2003</a:t>
            </a:r>
            <a:r>
              <a:rPr lang="en-US" dirty="0"/>
              <a:t>. Many of the regime's high ranking officials, including Saddam Hussein, avoided capture. </a:t>
            </a:r>
          </a:p>
          <a:p>
            <a:r>
              <a:rPr lang="en-US" dirty="0"/>
              <a:t>Hussein was last spotted kissing a baby in Baghdad in </a:t>
            </a:r>
            <a:r>
              <a:rPr lang="en-US" b="1" dirty="0"/>
              <a:t>April 2003</a:t>
            </a:r>
            <a:r>
              <a:rPr lang="en-US" dirty="0"/>
              <a:t>, and then his trace went cold. </a:t>
            </a:r>
          </a:p>
          <a:p>
            <a:r>
              <a:rPr lang="en-US" dirty="0"/>
              <a:t>designed a deck of cards, each card engraved with the images of the 55 most wanted. </a:t>
            </a:r>
          </a:p>
          <a:p>
            <a:r>
              <a:rPr lang="en-US" dirty="0"/>
              <a:t>It worked: </a:t>
            </a:r>
            <a:r>
              <a:rPr lang="en-US" b="1" dirty="0"/>
              <a:t>by May 1, 2003, 15 men on the cards were captured</a:t>
            </a:r>
            <a:r>
              <a:rPr lang="en-US" dirty="0"/>
              <a:t>, and by </a:t>
            </a:r>
            <a:r>
              <a:rPr lang="en-US" b="1" dirty="0"/>
              <a:t>the end of the month another 12 were under custody. </a:t>
            </a:r>
          </a:p>
          <a:p>
            <a:r>
              <a:rPr lang="en-US" dirty="0"/>
              <a:t>Yet, the ace of spades (see Figure), i.e. Hussein himself, remained at large.</a:t>
            </a:r>
          </a:p>
          <a:p>
            <a:endParaRPr lang="en-US" dirty="0"/>
          </a:p>
          <a:p>
            <a:r>
              <a:rPr lang="en-US" dirty="0"/>
              <a:t>Col James Hickey, in charge of a series of raids known Operation Desert Scorpion, wanted to know the relationship between everyone killed or captured. The task fell to Lt. Col. Steve Russell, who was in direct charge of the raids. Then there was Brian Reed, the operations officer under Col. Hickey, who was exposed to social networks during his studies at West Point.</a:t>
            </a:r>
          </a:p>
          <a:p>
            <a:r>
              <a:rPr lang="en-US" dirty="0"/>
              <a:t> Realizing that capturing the faces of the Iraq regime was of little help in cornering Saddam himself, these men started to systematically reconstruct the social network of Saddam's inner circle. They did not rely on government documents and decrees, but rather gossip and family trees.  Instead of focusing on military titles, they learned to understand the five names each Iraqi man had, listing the name of their father, grandfather, and the city of origin-- serving as a family tree. </a:t>
            </a:r>
          </a:p>
          <a:p>
            <a:endParaRPr lang="en-US" dirty="0"/>
          </a:p>
          <a:p>
            <a:r>
              <a:rPr lang="en-US" dirty="0"/>
              <a:t>As they meticulously pieced together an extensive diagram of who drank with whom and who is related to whom in the </a:t>
            </a:r>
            <a:r>
              <a:rPr lang="en-US" b="1" dirty="0" err="1"/>
              <a:t>Tikrit</a:t>
            </a:r>
            <a:r>
              <a:rPr lang="en-US" dirty="0"/>
              <a:t> region, where Saddam was from, they started to use network diagrams to guide the raids. In one of those raids </a:t>
            </a:r>
            <a:r>
              <a:rPr lang="en-US" b="1" dirty="0"/>
              <a:t>they found over \$8 million in US currency, about \$1 million in Iraqi currency, jewelry worth over \$2 million, rifles and ammunition</a:t>
            </a:r>
            <a:r>
              <a:rPr lang="en-US" dirty="0"/>
              <a:t>. Yet, the biggest prize was </a:t>
            </a:r>
            <a:r>
              <a:rPr lang="en-US" b="1" dirty="0"/>
              <a:t>Saddam's family photo album</a:t>
            </a:r>
            <a:r>
              <a:rPr lang="en-US" dirty="0"/>
              <a:t>, providing the faces of those that the family trusted, filling with intimate details their growing network diagram. </a:t>
            </a:r>
          </a:p>
          <a:p>
            <a:endParaRPr lang="en-US" dirty="0"/>
          </a:p>
          <a:p>
            <a:r>
              <a:rPr lang="en-US" dirty="0"/>
              <a:t>Their increasingly detailed maps consistently pointed to two individuals, </a:t>
            </a:r>
            <a:r>
              <a:rPr lang="en-US" b="1" dirty="0"/>
              <a:t>Rudman Ibrahim and Mohammed Ibrahim</a:t>
            </a:r>
            <a:r>
              <a:rPr lang="en-US" dirty="0"/>
              <a:t>. They served instead as Saddam's second-level bodyguards, numbering about 40 who ran the daily tasks, serving as his driver, cook, or mechanic. </a:t>
            </a:r>
          </a:p>
          <a:p>
            <a:endParaRPr lang="en-US" dirty="0"/>
          </a:p>
          <a:p>
            <a:r>
              <a:rPr lang="en-US" dirty="0"/>
              <a:t>Yet, </a:t>
            </a:r>
            <a:r>
              <a:rPr lang="en-US" b="1" dirty="0"/>
              <a:t>Rudman</a:t>
            </a:r>
            <a:r>
              <a:rPr lang="en-US" dirty="0"/>
              <a:t>, whom the investigators believed that he knew Hussein's whereabouts, had a heart attack and died within a few hours of his capture.</a:t>
            </a:r>
          </a:p>
          <a:p>
            <a:r>
              <a:rPr lang="en-US" dirty="0"/>
              <a:t>Next the investigators used their network diagram to identify individuals who could have known the whereabouts of Mohammad, dubbed the "fat man".  Not a major player in the regime's power structure,  while Saddam's whereabouts kept secret, Mohammed's social ties were not as protected as Saddam's. </a:t>
            </a:r>
          </a:p>
          <a:p>
            <a:r>
              <a:rPr lang="en-US" dirty="0"/>
              <a:t> once they found someone to turned </a:t>
            </a:r>
            <a:r>
              <a:rPr lang="en-US" b="1" dirty="0"/>
              <a:t>Mohammed Ibrahim </a:t>
            </a:r>
            <a:r>
              <a:rPr lang="en-US" dirty="0"/>
              <a:t>in, the same man escorted them to a farm near the Tigris river, reveling the spider hole that hid the dictator himself.</a:t>
            </a:r>
          </a:p>
          <a:p>
            <a:endParaRPr lang="en-US" dirty="0"/>
          </a:p>
          <a:p>
            <a:pPr marL="228600" indent="-228600">
              <a:buNone/>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12</a:t>
            </a:fld>
            <a:endParaRPr lang="en-US"/>
          </a:p>
        </p:txBody>
      </p:sp>
    </p:spTree>
    <p:extLst>
      <p:ext uri="{BB962C8B-B14F-4D97-AF65-F5344CB8AC3E}">
        <p14:creationId xmlns:p14="http://schemas.microsoft.com/office/powerpoint/2010/main" val="599969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13</a:t>
            </a:fld>
            <a:endParaRPr lang="en-US"/>
          </a:p>
        </p:txBody>
      </p:sp>
    </p:spTree>
    <p:extLst>
      <p:ext uri="{BB962C8B-B14F-4D97-AF65-F5344CB8AC3E}">
        <p14:creationId xmlns:p14="http://schemas.microsoft.com/office/powerpoint/2010/main" val="1551258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dirty="0">
                <a:solidFill>
                  <a:schemeClr val="tx1"/>
                </a:solidFill>
                <a:latin typeface="+mn-lt"/>
                <a:ea typeface="+mn-ea"/>
                <a:cs typeface="+mn-cs"/>
              </a:rPr>
              <a:t>At a first look the two satellite maps of Image 1.3a/b are indistinguishable: lights shining brightly in highly populated areas, and dark spaces marking vast uninhabited forests and oceans. Yet, upon closer inspection something strange becomes apparent. The light in several regions, </a:t>
            </a:r>
            <a:r>
              <a:rPr lang="en-US" sz="1200" b="1" kern="1200" dirty="0">
                <a:solidFill>
                  <a:schemeClr val="tx1"/>
                </a:solidFill>
                <a:latin typeface="+mn-lt"/>
                <a:ea typeface="+mn-ea"/>
                <a:cs typeface="+mn-cs"/>
              </a:rPr>
              <a:t>Toronto, Detroit, Cleveland, Columbus, Long Island have simply disappeared</a:t>
            </a:r>
            <a:r>
              <a:rPr lang="en-US" sz="1200" kern="1200" dirty="0">
                <a:solidFill>
                  <a:schemeClr val="tx1"/>
                </a:solidFill>
                <a:latin typeface="+mn-lt"/>
                <a:ea typeface="+mn-ea"/>
                <a:cs typeface="+mn-cs"/>
              </a:rPr>
              <a:t>. This is not a doctored shot from the next Armageddon movie but represents a real image of the US Northeast on </a:t>
            </a:r>
            <a:r>
              <a:rPr lang="en-US" sz="1200" b="1" kern="1200" dirty="0">
                <a:solidFill>
                  <a:schemeClr val="tx1"/>
                </a:solidFill>
                <a:latin typeface="+mn-lt"/>
                <a:ea typeface="+mn-ea"/>
                <a:cs typeface="+mn-cs"/>
              </a:rPr>
              <a:t>August 14, 2003, the night of a blackout that left an estimated 45 million people in eight US states and another 10 million in Ontario without power. </a:t>
            </a:r>
            <a:r>
              <a:rPr lang="en-US" sz="1200" kern="1200" dirty="0">
                <a:solidFill>
                  <a:schemeClr val="tx1"/>
                </a:solidFill>
                <a:latin typeface="+mn-lt"/>
                <a:ea typeface="+mn-ea"/>
                <a:cs typeface="+mn-cs"/>
              </a:rPr>
              <a:t>It illustrates a much ignored aspect of networks, one that will be an important theme in this book: </a:t>
            </a:r>
            <a:r>
              <a:rPr lang="en-US" sz="1200" b="1" kern="1200" dirty="0">
                <a:solidFill>
                  <a:schemeClr val="tx1"/>
                </a:solidFill>
                <a:latin typeface="+mn-lt"/>
                <a:ea typeface="+mn-ea"/>
                <a:cs typeface="+mn-cs"/>
              </a:rPr>
              <a:t>vulnerability due to interconnectivity. </a:t>
            </a:r>
          </a:p>
          <a:p>
            <a:endParaRPr lang="en-US" dirty="0"/>
          </a:p>
          <a:p>
            <a:r>
              <a:rPr lang="en-US" sz="1200" kern="1200" dirty="0">
                <a:solidFill>
                  <a:schemeClr val="tx1"/>
                </a:solidFill>
                <a:latin typeface="+mn-lt"/>
                <a:ea typeface="+mn-ea"/>
                <a:cs typeface="+mn-cs"/>
              </a:rPr>
              <a:t>The 2003 blackout is a typical example of a cascading failure. When a network acts as a transportation system, a lo- cal failure shifts loads to other nodes. If the extra load is negligible, the rest of the system can seamlessly absorb it, and the failure remains effectively unnoticed. If the extra load is too much for the neighboring nodes to carry, they will either tip or redistribute the load to their neighbors. Either way, we are faced with a cascading failure, the magnitude of which depends on the network position and capacity of the nodes that have been removed in the first and subsequent rounds. Case in point is electricity: as it cannot be stored, when a line goes down, its power must be shifted to other lines. Most of the time, the neighboring lines have no difficulty carrying the extra load. If they do, they will also tip and redistribute their increased load to their neighbors. </a:t>
            </a:r>
          </a:p>
          <a:p>
            <a:endParaRPr lang="en-US" dirty="0"/>
          </a:p>
          <a:p>
            <a:r>
              <a:rPr lang="en-US" sz="1200" kern="1200" dirty="0">
                <a:solidFill>
                  <a:schemeClr val="tx1"/>
                </a:solidFill>
                <a:latin typeface="+mn-lt"/>
                <a:ea typeface="+mn-ea"/>
                <a:cs typeface="+mn-cs"/>
              </a:rPr>
              <a:t>Cascading failures can occur in most complex systems. They take place on the </a:t>
            </a:r>
            <a:r>
              <a:rPr lang="en-US" sz="1200" b="1" kern="1200" dirty="0">
                <a:solidFill>
                  <a:schemeClr val="tx1"/>
                </a:solidFill>
                <a:latin typeface="+mn-lt"/>
                <a:ea typeface="+mn-ea"/>
                <a:cs typeface="+mn-cs"/>
              </a:rPr>
              <a:t>Internet</a:t>
            </a:r>
            <a:r>
              <a:rPr lang="en-US" sz="1200" kern="1200" dirty="0">
                <a:solidFill>
                  <a:schemeClr val="tx1"/>
                </a:solidFill>
                <a:latin typeface="+mn-lt"/>
                <a:ea typeface="+mn-ea"/>
                <a:cs typeface="+mn-cs"/>
              </a:rPr>
              <a:t>, when traffic is rerouted to bypass malfunctioning routers, occasionally creating denial of service attacks on routers that do not have the capacity to handle extra traffic. We witnessed one </a:t>
            </a:r>
            <a:r>
              <a:rPr lang="en-US" sz="1200" b="1" kern="1200" dirty="0">
                <a:solidFill>
                  <a:schemeClr val="tx1"/>
                </a:solidFill>
                <a:latin typeface="+mn-lt"/>
                <a:ea typeface="+mn-ea"/>
                <a:cs typeface="+mn-cs"/>
              </a:rPr>
              <a:t>in 1997, when the International Monetary Fund </a:t>
            </a:r>
            <a:r>
              <a:rPr lang="en-US" sz="1200" kern="1200" dirty="0">
                <a:solidFill>
                  <a:schemeClr val="tx1"/>
                </a:solidFill>
                <a:latin typeface="+mn-lt"/>
                <a:ea typeface="+mn-ea"/>
                <a:cs typeface="+mn-cs"/>
              </a:rPr>
              <a:t>pressured the central banks of several Pacific nations to limit their credit. There was a cascading failure behind the </a:t>
            </a:r>
            <a:r>
              <a:rPr lang="en-US" sz="1200" b="1" kern="1200" dirty="0">
                <a:solidFill>
                  <a:schemeClr val="tx1"/>
                </a:solidFill>
                <a:latin typeface="+mn-lt"/>
                <a:ea typeface="+mn-ea"/>
                <a:cs typeface="+mn-cs"/>
              </a:rPr>
              <a:t>2009-2011 financial melt- down</a:t>
            </a:r>
            <a:r>
              <a:rPr lang="en-US" sz="1200" kern="1200" dirty="0">
                <a:solidFill>
                  <a:schemeClr val="tx1"/>
                </a:solidFill>
                <a:latin typeface="+mn-lt"/>
                <a:ea typeface="+mn-ea"/>
                <a:cs typeface="+mn-cs"/>
              </a:rPr>
              <a:t>, when the US credit crisis paralyzed the economy of the globe, leaving behind scores of failed banks, corporations, and even bankrupt states. Cascading failures are occasionally our ally, however. The world wide effort to dry up the money supply of terrorist organizations is aimed at crippling terrorist networks, and doctors and researchers hope to induce cascading failures to kill cancer cells. </a:t>
            </a:r>
          </a:p>
          <a:p>
            <a:endParaRPr lang="en-US" dirty="0"/>
          </a:p>
          <a:p>
            <a:r>
              <a:rPr lang="en-US" sz="1200" kern="1200" dirty="0">
                <a:solidFill>
                  <a:schemeClr val="tx1"/>
                </a:solidFill>
                <a:latin typeface="+mn-lt"/>
                <a:ea typeface="+mn-ea"/>
                <a:cs typeface="+mn-cs"/>
              </a:rPr>
              <a:t>The Northeast blackout illustrates an important theme of this book: we must understand how the network structure affects the robustness of a complex system. We will there- fore develop quantitative tools to assess the interplay between network structure and dynamical processes on net- works and their impact on failures. Although such failures may appear chaotic and unpredictable, we will learn that they follow rather reproducible laws that can be quantified and even predicted using the tools of network science.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15</a:t>
            </a:fld>
            <a:endParaRPr lang="en-US"/>
          </a:p>
        </p:txBody>
      </p:sp>
    </p:spTree>
    <p:extLst>
      <p:ext uri="{BB962C8B-B14F-4D97-AF65-F5344CB8AC3E}">
        <p14:creationId xmlns:p14="http://schemas.microsoft.com/office/powerpoint/2010/main" val="1475412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are surrounded by systems that are hopelessly complicated, from the society, whose seamless functioning requires cooperation between billions of individuals, to communications infrastructures that integrate billions of cell phones with computers and satellites. Our ability to reason and comprehend the world around us is guaranteed by the coherent activity of billions of neurons in our brain. Our very existence is rooted in seamless interactions between thousands of genes and metabolites with- in our cells. These systems are collectively called complex systems. Given the important role they play in our life, in science and economy, the understanding, mathematical description, prediction, and eventually the control of such complex systems is one of the major intellectual and scientific challenges of the 21</a:t>
            </a:r>
            <a:r>
              <a:rPr lang="en-US" sz="1200" i="1" kern="1200" dirty="0">
                <a:solidFill>
                  <a:schemeClr val="tx1"/>
                </a:solidFill>
                <a:latin typeface="+mn-lt"/>
                <a:ea typeface="+mn-ea"/>
                <a:cs typeface="+mn-cs"/>
              </a:rPr>
              <a:t>st </a:t>
            </a:r>
            <a:r>
              <a:rPr lang="en-US" sz="1200" kern="1200" dirty="0">
                <a:solidFill>
                  <a:schemeClr val="tx1"/>
                </a:solidFill>
                <a:latin typeface="+mn-lt"/>
                <a:ea typeface="+mn-ea"/>
                <a:cs typeface="+mn-cs"/>
              </a:rPr>
              <a:t>century.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emergence of network theory, at the dawn of the 21st century is a vivid demonstration that science can live up to this challenge. Indeed, </a:t>
            </a:r>
            <a:r>
              <a:rPr lang="en-US" sz="1200" i="1" kern="1200" dirty="0">
                <a:solidFill>
                  <a:schemeClr val="tx1"/>
                </a:solidFill>
                <a:latin typeface="+mn-lt"/>
                <a:ea typeface="+mn-ea"/>
                <a:cs typeface="+mn-cs"/>
              </a:rPr>
              <a:t>behind each complex system, there is an intricate network that encodes the interactions between the system’s components</a:t>
            </a:r>
            <a:r>
              <a:rPr lang="en-US" sz="1200" kern="1200" dirty="0">
                <a:solidFill>
                  <a:schemeClr val="tx1"/>
                </a:solidFill>
                <a:latin typeface="+mn-lt"/>
                <a:ea typeface="+mn-ea"/>
                <a:cs typeface="+mn-cs"/>
              </a:rPr>
              <a:t>: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18</a:t>
            </a:fld>
            <a:endParaRPr lang="en-US"/>
          </a:p>
        </p:txBody>
      </p:sp>
    </p:spTree>
    <p:extLst>
      <p:ext uri="{BB962C8B-B14F-4D97-AF65-F5344CB8AC3E}">
        <p14:creationId xmlns:p14="http://schemas.microsoft.com/office/powerpoint/2010/main" val="2219563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sum of all professional, friendship, and family ties is the fabric of the society.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19</a:t>
            </a:fld>
            <a:endParaRPr lang="en-US"/>
          </a:p>
        </p:txBody>
      </p:sp>
    </p:spTree>
    <p:extLst>
      <p:ext uri="{BB962C8B-B14F-4D97-AF65-F5344CB8AC3E}">
        <p14:creationId xmlns:p14="http://schemas.microsoft.com/office/powerpoint/2010/main" val="3964187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wiring diagram capturing the connections between neural cells holds the key to our understanding of brain functions.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20</a:t>
            </a:fld>
            <a:endParaRPr lang="en-US"/>
          </a:p>
        </p:txBody>
      </p:sp>
    </p:spTree>
    <p:extLst>
      <p:ext uri="{BB962C8B-B14F-4D97-AF65-F5344CB8AC3E}">
        <p14:creationId xmlns:p14="http://schemas.microsoft.com/office/powerpoint/2010/main" val="396752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21</a:t>
            </a:fld>
            <a:endParaRPr lang="en-US"/>
          </a:p>
        </p:txBody>
      </p:sp>
    </p:spTree>
    <p:extLst>
      <p:ext uri="{BB962C8B-B14F-4D97-AF65-F5344CB8AC3E}">
        <p14:creationId xmlns:p14="http://schemas.microsoft.com/office/powerpoint/2010/main" val="2145423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network describing the interactions between genes, proteins, and metabolites integrates the processes behind living cells. </a:t>
            </a:r>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22</a:t>
            </a:fld>
            <a:endParaRPr lang="en-US"/>
          </a:p>
        </p:txBody>
      </p:sp>
    </p:spTree>
    <p:extLst>
      <p:ext uri="{BB962C8B-B14F-4D97-AF65-F5344CB8AC3E}">
        <p14:creationId xmlns:p14="http://schemas.microsoft.com/office/powerpoint/2010/main" val="3099046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52619D-DD23-404E-8C9A-479CEC797285}" type="slidenum">
              <a:rPr lang="en-US" smtClean="0"/>
              <a:pPr/>
              <a:t>2</a:t>
            </a:fld>
            <a:endParaRPr lang="en-US"/>
          </a:p>
        </p:txBody>
      </p:sp>
    </p:spTree>
    <p:extLst>
      <p:ext uri="{BB962C8B-B14F-4D97-AF65-F5344CB8AC3E}">
        <p14:creationId xmlns:p14="http://schemas.microsoft.com/office/powerpoint/2010/main" val="587740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fontScale="92500" lnSpcReduction="10000"/>
          </a:bodyPr>
          <a:lstStyle/>
          <a:p>
            <a:r>
              <a:rPr lang="en-US" sz="1200" kern="1200" baseline="0" dirty="0">
                <a:solidFill>
                  <a:schemeClr val="tx1"/>
                </a:solidFill>
                <a:latin typeface="+mn-lt"/>
                <a:ea typeface="+mn-ea"/>
                <a:cs typeface="+mn-cs"/>
              </a:rPr>
              <a:t>The network describing the interactions between genes, proteins, and metabolites integrate the processes behind living streams. The wiring diagram capturing the connections between neural cells hold the key to our understanding of brain functions. The sum of all professional, friendship, and family ties is the fabric of the society. The network describing which communication devices interact with each other, capturing internet connections to wireless links, is the heart of the modern communication system. The power grid, a network of generators and transmission lines, supplies with energy virtually all modern technology. Trade networks maintain our ability to exchange goods and services, being responsible for the material prosperity that an increasing fraction of the world has enjoyed since WWII (Image 2). They also play a key role in the spread of  financial and economics crises. Networks are at the heart of some of the most revolutionary technologies of the 21st century, empowering everything from Google to </a:t>
            </a:r>
            <a:r>
              <a:rPr lang="en-US" sz="1200" kern="1200" baseline="0" dirty="0" err="1">
                <a:solidFill>
                  <a:schemeClr val="tx1"/>
                </a:solidFill>
                <a:latin typeface="+mn-lt"/>
                <a:ea typeface="+mn-ea"/>
                <a:cs typeface="+mn-cs"/>
              </a:rPr>
              <a:t>Facebook</a:t>
            </a:r>
            <a:r>
              <a:rPr lang="en-US" sz="1200" kern="1200" baseline="0" dirty="0">
                <a:solidFill>
                  <a:schemeClr val="tx1"/>
                </a:solidFill>
                <a:latin typeface="+mn-lt"/>
                <a:ea typeface="+mn-ea"/>
                <a:cs typeface="+mn-cs"/>
              </a:rPr>
              <a:t>, CISCO, and Twitter. At the end, networks permeate science, technology, and nature to a much higher degree than may be evident upon a casual inspection. Consequently, we will never understand complex systems unless we gain a deep understanding of the networks behind </a:t>
            </a:r>
            <a:r>
              <a:rPr lang="en-US" sz="1200" kern="1200" baseline="0" dirty="0" err="1">
                <a:solidFill>
                  <a:schemeClr val="tx1"/>
                </a:solidFill>
                <a:latin typeface="+mn-lt"/>
                <a:ea typeface="+mn-ea"/>
                <a:cs typeface="+mn-cs"/>
              </a:rPr>
              <a:t>them.While</a:t>
            </a:r>
            <a:r>
              <a:rPr lang="en-US" sz="1200" kern="1200" baseline="0" dirty="0">
                <a:solidFill>
                  <a:schemeClr val="tx1"/>
                </a:solidFill>
                <a:latin typeface="+mn-lt"/>
                <a:ea typeface="+mn-ea"/>
                <a:cs typeface="+mn-cs"/>
              </a:rPr>
              <a:t> network science is a relatively young field, its roots go back several centuries. The  scientific explosion of the field has experienced during the first decade of the 21st century is rooted in the discovery that </a:t>
            </a:r>
            <a:r>
              <a:rPr lang="en-US" sz="1200" i="1" kern="1200" baseline="0" dirty="0">
                <a:solidFill>
                  <a:schemeClr val="tx1"/>
                </a:solidFill>
                <a:latin typeface="+mn-lt"/>
                <a:ea typeface="+mn-ea"/>
                <a:cs typeface="+mn-cs"/>
              </a:rPr>
              <a:t>despite the apparent differences, the emergence and evolution of rather different  networks is driven by a common set of fundamental laws and reproducible mechanism. Hence despite amazing the diversity in form, size, nature, age, and scope present in real networks, most networks observed in nature, society, and technology are driven by common organizing principles. In other words once we disregard the nature of the components and their interactions, the obtained networks appear to be more similar than different from each other. In the following sections we discuss the forces that have led to the emergence of this new research field and its impact on science, technology, and society.</a:t>
            </a:r>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24</a:t>
            </a:fld>
            <a:endParaRPr lang="en-US"/>
          </a:p>
        </p:txBody>
      </p:sp>
    </p:spTree>
    <p:extLst>
      <p:ext uri="{BB962C8B-B14F-4D97-AF65-F5344CB8AC3E}">
        <p14:creationId xmlns:p14="http://schemas.microsoft.com/office/powerpoint/2010/main" val="3524299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While traditionally management uses the official chain of command to understand the inner structure of an organization, it is increasingly evident that the informal network, capturing who really communicates with whom, matters even more for the success of a company. Accurate maps of this network can expose lack of communication between key units, can identify individuals who play an outsize role in bringing different departments and products together, and help higher management diagnose diverse organizational issues. Furthermore, there is increasing evidence in the management literature that the position of an employee within this network correlates with his/her productivity.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latin typeface="+mn-lt"/>
                <a:ea typeface="+mn-ea"/>
                <a:cs typeface="+mn-cs"/>
              </a:rPr>
              <a:t>Therefore, several dozen consulting companies have emerged with expertise to map out the true structure of an organization. Established consulting firms, from </a:t>
            </a:r>
            <a:r>
              <a:rPr lang="en-US" sz="1200" i="1" kern="1200" dirty="0">
                <a:solidFill>
                  <a:schemeClr val="tx1"/>
                </a:solidFill>
                <a:latin typeface="+mn-lt"/>
                <a:ea typeface="+mn-ea"/>
                <a:cs typeface="+mn-cs"/>
              </a:rPr>
              <a:t>IBM </a:t>
            </a:r>
            <a:r>
              <a:rPr lang="en-US" sz="1200" kern="1200" dirty="0">
                <a:solidFill>
                  <a:schemeClr val="tx1"/>
                </a:solidFill>
                <a:latin typeface="+mn-lt"/>
                <a:ea typeface="+mn-ea"/>
                <a:cs typeface="+mn-cs"/>
              </a:rPr>
              <a:t>to </a:t>
            </a:r>
            <a:r>
              <a:rPr lang="en-US" sz="1200" i="1" kern="1200" dirty="0">
                <a:solidFill>
                  <a:schemeClr val="tx1"/>
                </a:solidFill>
                <a:latin typeface="+mn-lt"/>
                <a:ea typeface="+mn-ea"/>
                <a:cs typeface="+mn-cs"/>
              </a:rPr>
              <a:t>SAP</a:t>
            </a:r>
            <a:r>
              <a:rPr lang="en-US" sz="1200" kern="1200" dirty="0">
                <a:solidFill>
                  <a:schemeClr val="tx1"/>
                </a:solidFill>
                <a:latin typeface="+mn-lt"/>
                <a:ea typeface="+mn-ea"/>
                <a:cs typeface="+mn-cs"/>
              </a:rPr>
              <a:t>, have added social networking capabilities to their consulting business. These companies offer a host of services, from identifying opinion leaders to preventing employee churn and from identifying optimal groups for a task to modeling product diffusion (Image 1.10a/b/c/d). Hence lately network science tools are increasingly indispensable in management and business, enhancing productivity and boosting innovation within an organization. </a:t>
            </a:r>
            <a:endParaRPr lang="en-US" dirty="0"/>
          </a:p>
          <a:p>
            <a:r>
              <a:rPr lang="en-US" sz="1200" kern="1200" dirty="0">
                <a:solidFill>
                  <a:schemeClr val="tx1"/>
                </a:solidFill>
                <a:latin typeface="+mn-lt"/>
                <a:ea typeface="+mn-ea"/>
                <a:cs typeface="+mn-cs"/>
              </a:rPr>
              <a:t>Network science can therefore offer a microscope for higher management, helping them improve the company’s effectiveness by uncovering the true network behind any organization. </a:t>
            </a:r>
            <a:endParaRPr lang="en-US" dirty="0"/>
          </a:p>
          <a:p>
            <a:endParaRPr lang="en-US" dirty="0"/>
          </a:p>
          <a:p>
            <a:endParaRPr lang="en-US" dirty="0"/>
          </a:p>
          <a:p>
            <a:endParaRPr lang="en-US" dirty="0"/>
          </a:p>
          <a:p>
            <a:r>
              <a:rPr lang="en-US" dirty="0"/>
              <a:t>30 Let me show you how this works</a:t>
            </a:r>
            <a:r>
              <a:rPr lang="en-US" baseline="0" dirty="0"/>
              <a:t>. Start from the list of a company’s employees, colored based on their location. This happens to be a Hungarian company that has three locations, one on Budapest and two others outside of the city.</a:t>
            </a:r>
          </a:p>
          <a:p>
            <a:endParaRPr lang="en-US" dirty="0"/>
          </a:p>
          <a:p>
            <a:r>
              <a:rPr lang="en-US" dirty="0"/>
              <a:t>This</a:t>
            </a:r>
            <a:r>
              <a:rPr lang="en-US" baseline="0" dirty="0"/>
              <a:t> is not enough, however: </a:t>
            </a:r>
            <a:r>
              <a:rPr lang="en-US" dirty="0"/>
              <a:t>To</a:t>
            </a:r>
            <a:r>
              <a:rPr lang="en-US" baseline="0" dirty="0"/>
              <a:t> apply network science, we need a network: we need  to know who listens to whom, who is asking for advice from whom. So a social network company, Maven 7, asked each employee:  Whom do you ask for advice when it comes to decisions that impact the company, like, restructuring, advancement, and so on?</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4146DF24-830A-4D4E-A4EA-0C36CA7E8010}"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432491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Why did they do map in the first place? The company had a major internal communication problem. The decisions of the higher management did not arrive to the workers,  or what arrived had nothing do to with the real decisions. They wanted to find out where was the problem.</a:t>
            </a:r>
          </a:p>
          <a:p>
            <a:endParaRPr lang="en-US" baseline="0" dirty="0"/>
          </a:p>
          <a:p>
            <a:r>
              <a:rPr lang="en-US" baseline="0" dirty="0"/>
              <a:t>The map showed that several individuals do have quite a bit of influence in the company. They are the hubs. The problem was that none of the hubs were part of the leadership.</a:t>
            </a:r>
          </a:p>
        </p:txBody>
      </p:sp>
      <p:sp>
        <p:nvSpPr>
          <p:cNvPr id="4" name="Slide Number Placeholder 3"/>
          <p:cNvSpPr>
            <a:spLocks noGrp="1"/>
          </p:cNvSpPr>
          <p:nvPr>
            <p:ph type="sldNum" sz="quarter" idx="10"/>
          </p:nvPr>
        </p:nvSpPr>
        <p:spPr/>
        <p:txBody>
          <a:bodyPr/>
          <a:lstStyle/>
          <a:p>
            <a:fld id="{4146DF24-830A-4D4E-A4EA-0C36CA7E8010}"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463621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30: This is obvious here, where</a:t>
            </a:r>
            <a:r>
              <a:rPr lang="en-US" baseline="0" dirty="0"/>
              <a:t> we colored the nodes based on their rank. The biggest hubs are not the company directors or the CEO. They are not part of the top management. Most are associates, a kind way to say, workers. </a:t>
            </a:r>
          </a:p>
          <a:p>
            <a:endParaRPr lang="en-US" baseline="0" dirty="0"/>
          </a:p>
          <a:p>
            <a:r>
              <a:rPr lang="en-US" baseline="0" dirty="0"/>
              <a:t>Who has the biggest influence? The safety and environmental manager. The only person whose job was to visit each location and talk with everyone. He had no links to the higher management. He was passing on information as collected along his trail. He was the oracle, running a gossip center. </a:t>
            </a:r>
          </a:p>
          <a:p>
            <a:endParaRPr lang="en-US" baseline="0" dirty="0"/>
          </a:p>
          <a:p>
            <a:r>
              <a:rPr lang="en-US" baseline="0" dirty="0"/>
              <a:t>So fire the guy?  Well, he is not the problem. The problem is that higher management failed to put in place proper channels of communication, leaving behind a structural hole, which this fellow filled in. </a:t>
            </a:r>
          </a:p>
          <a:p>
            <a:endParaRPr lang="en-US" baseline="0" dirty="0"/>
          </a:p>
          <a:p>
            <a:r>
              <a:rPr lang="en-US" baseline="0" dirty="0"/>
              <a:t>But what does this have to do with control?</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146DF24-830A-4D4E-A4EA-0C36CA7E8010}"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656015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r>
              <a:rPr lang="en-US" dirty="0"/>
              <a:t>{\bf The subtle networks behind the economy.}   </a:t>
            </a:r>
          </a:p>
          <a:p>
            <a:r>
              <a:rPr lang="en-US" dirty="0"/>
              <a:t>A credit card, selected as the 99th object in the popular exhibition by the British Museum, entitled {\it The History of the World in 100 Objects.} This card demonstrates the interconnected nature of the modern economy, creating subtle linkages that one normally does not even think of. The card was issued in the United Arab Emirates in 2009 by  the Hong Kong and Shanghai Banking Corporation, commonly known HSBC,  a London based bank. The card functions through protocols provided by VISA, an USA based credit association. Yet, the card adheres to Islamic banking principles, which operates in accordance with </a:t>
            </a:r>
            <a:r>
              <a:rPr lang="en-US" dirty="0" err="1"/>
              <a:t>Fiqhal-Muamalat</a:t>
            </a:r>
            <a:r>
              <a:rPr lang="en-US" dirty="0"/>
              <a:t> (Islamic rules of transactions), most notably the elimination of interest or {\it </a:t>
            </a:r>
            <a:r>
              <a:rPr lang="en-US" dirty="0" err="1"/>
              <a:t>riba</a:t>
            </a:r>
            <a:r>
              <a:rPr lang="en-US" dirty="0"/>
              <a:t>}.  The card is not limited to Muslims in the United Arab Emirates, but it is also offered to Muslim minorities in non-Muslim countries, and it is also used  by many non-Muslims who agree with its strict ethical guidelines</a:t>
            </a:r>
          </a:p>
        </p:txBody>
      </p:sp>
      <p:sp>
        <p:nvSpPr>
          <p:cNvPr id="4" name="Slide Number Placeholder 3"/>
          <p:cNvSpPr>
            <a:spLocks noGrp="1"/>
          </p:cNvSpPr>
          <p:nvPr>
            <p:ph type="sldNum" sz="quarter" idx="10"/>
          </p:nvPr>
        </p:nvSpPr>
        <p:spPr/>
        <p:txBody>
          <a:bodyPr/>
          <a:lstStyle/>
          <a:p>
            <a:fld id="{B052619D-DD23-404E-8C9A-479CEC797285}" type="slidenum">
              <a:rPr lang="en-US" smtClean="0"/>
              <a:pPr/>
              <a:t>30</a:t>
            </a:fld>
            <a:endParaRPr lang="en-US"/>
          </a:p>
        </p:txBody>
      </p:sp>
    </p:spTree>
    <p:extLst>
      <p:ext uri="{BB962C8B-B14F-4D97-AF65-F5344CB8AC3E}">
        <p14:creationId xmlns:p14="http://schemas.microsoft.com/office/powerpoint/2010/main" val="2646201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r>
              <a:rPr lang="en-US" dirty="0"/>
              <a:t>{\bf The subtle networks behind the economy.}   </a:t>
            </a:r>
          </a:p>
        </p:txBody>
      </p:sp>
      <p:sp>
        <p:nvSpPr>
          <p:cNvPr id="4" name="Slide Number Placeholder 3"/>
          <p:cNvSpPr>
            <a:spLocks noGrp="1"/>
          </p:cNvSpPr>
          <p:nvPr>
            <p:ph type="sldNum" sz="quarter" idx="10"/>
          </p:nvPr>
        </p:nvSpPr>
        <p:spPr/>
        <p:txBody>
          <a:bodyPr/>
          <a:lstStyle/>
          <a:p>
            <a:fld id="{B052619D-DD23-404E-8C9A-479CEC797285}" type="slidenum">
              <a:rPr lang="en-US" smtClean="0"/>
              <a:pPr/>
              <a:t>31</a:t>
            </a:fld>
            <a:endParaRPr lang="en-US"/>
          </a:p>
        </p:txBody>
      </p:sp>
    </p:spTree>
    <p:extLst>
      <p:ext uri="{BB962C8B-B14F-4D97-AF65-F5344CB8AC3E}">
        <p14:creationId xmlns:p14="http://schemas.microsoft.com/office/powerpoint/2010/main" val="3299014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r>
              <a:rPr lang="en-US" dirty="0"/>
              <a:t>{\bf The subtle networks behind the economy.}   </a:t>
            </a:r>
          </a:p>
        </p:txBody>
      </p:sp>
      <p:sp>
        <p:nvSpPr>
          <p:cNvPr id="4" name="Slide Number Placeholder 3"/>
          <p:cNvSpPr>
            <a:spLocks noGrp="1"/>
          </p:cNvSpPr>
          <p:nvPr>
            <p:ph type="sldNum" sz="quarter" idx="10"/>
          </p:nvPr>
        </p:nvSpPr>
        <p:spPr/>
        <p:txBody>
          <a:bodyPr/>
          <a:lstStyle/>
          <a:p>
            <a:fld id="{B052619D-DD23-404E-8C9A-479CEC797285}" type="slidenum">
              <a:rPr lang="en-US" smtClean="0"/>
              <a:pPr/>
              <a:t>32</a:t>
            </a:fld>
            <a:endParaRPr lang="en-US"/>
          </a:p>
        </p:txBody>
      </p:sp>
    </p:spTree>
    <p:extLst>
      <p:ext uri="{BB962C8B-B14F-4D97-AF65-F5344CB8AC3E}">
        <p14:creationId xmlns:p14="http://schemas.microsoft.com/office/powerpoint/2010/main" val="1455716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We are surrounded by systems that are hopelessly complex, from the society, a collection of six billion individuals, to communications systems, that these days link billions of devices, from computers to cell phones. Our very existence is rooted in the ability of thousands of genes to work together in a seamless fashion; our thoughts, reasoning, and comprehension of the world is hidden in the connections between billions of neurons in our brain. These systems, random looking at first, upon close inspection display endless signatures of order and self-organization whose quantification, understanding, prediction and eventually control is the major intellectual challenge for the science of the 21st century</a:t>
            </a:r>
            <a:r>
              <a:rPr lang="en-US" dirty="0"/>
              <a:t> </a:t>
            </a:r>
          </a:p>
        </p:txBody>
      </p:sp>
      <p:sp>
        <p:nvSpPr>
          <p:cNvPr id="4" name="Slide Number Placeholder 3"/>
          <p:cNvSpPr>
            <a:spLocks noGrp="1"/>
          </p:cNvSpPr>
          <p:nvPr>
            <p:ph type="sldNum" sz="quarter" idx="10"/>
          </p:nvPr>
        </p:nvSpPr>
        <p:spPr/>
        <p:txBody>
          <a:bodyPr/>
          <a:lstStyle/>
          <a:p>
            <a:fld id="{B052619D-DD23-404E-8C9A-479CEC797285}" type="slidenum">
              <a:rPr lang="en-US" smtClean="0"/>
              <a:pPr/>
              <a:t>34</a:t>
            </a:fld>
            <a:endParaRPr lang="en-US"/>
          </a:p>
        </p:txBody>
      </p:sp>
    </p:spTree>
    <p:extLst>
      <p:ext uri="{BB962C8B-B14F-4D97-AF65-F5344CB8AC3E}">
        <p14:creationId xmlns:p14="http://schemas.microsoft.com/office/powerpoint/2010/main" val="1134240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1" kern="1200" dirty="0">
                <a:solidFill>
                  <a:schemeClr val="tx1"/>
                </a:solidFill>
                <a:latin typeface="+mn-lt"/>
                <a:ea typeface="+mn-ea"/>
                <a:cs typeface="+mn-cs"/>
              </a:rPr>
              <a:t>The emergence of network maps: </a:t>
            </a:r>
            <a:r>
              <a:rPr lang="en-US" sz="1200" kern="1200" dirty="0">
                <a:solidFill>
                  <a:schemeClr val="tx1"/>
                </a:solidFill>
                <a:latin typeface="+mn-lt"/>
                <a:ea typeface="+mn-ea"/>
                <a:cs typeface="+mn-cs"/>
              </a:rPr>
              <a:t>To describe the behavior of a system consisting of hundreds to billions of interacting components, we first need a map of the system’s wiring diagram. In a social system, this would require knowing the list of your friends, your friends’ friends, and so on. In the WWW, this map tells us which </a:t>
            </a:r>
            <a:r>
              <a:rPr lang="en-US" sz="1200" kern="1200" dirty="0" err="1">
                <a:solidFill>
                  <a:schemeClr val="tx1"/>
                </a:solidFill>
                <a:latin typeface="+mn-lt"/>
                <a:ea typeface="+mn-ea"/>
                <a:cs typeface="+mn-cs"/>
              </a:rPr>
              <a:t>webpages</a:t>
            </a:r>
            <a:r>
              <a:rPr lang="en-US" sz="1200" kern="1200" dirty="0">
                <a:solidFill>
                  <a:schemeClr val="tx1"/>
                </a:solidFill>
                <a:latin typeface="+mn-lt"/>
                <a:ea typeface="+mn-ea"/>
                <a:cs typeface="+mn-cs"/>
              </a:rPr>
              <a:t> link to each other. In the cell, this corresponds to a detailed list of binding interactions and reactions that the genes, proteins, and metabolites participate in. In the past, we either lacked the tools to map these networks out, or it was difficult to keep track of the huge amount of data behind these maps. The emergence of the Internet, offering effective and fast data sharing methods, together with cheap digital storage, fundamentally changed this, allows us to collect, assemble, share, and analyze data pertaining to real networks. </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While many of the canonical maps studied today in net- work science were not collected with the purpose of studying networks (Box 2):</a:t>
            </a:r>
          </a:p>
          <a:p>
            <a:r>
              <a:rPr lang="en-US" sz="1200" i="1" kern="1200" dirty="0">
                <a:solidFill>
                  <a:schemeClr val="tx1"/>
                </a:solidFill>
                <a:latin typeface="+mn-lt"/>
                <a:ea typeface="+mn-ea"/>
                <a:cs typeface="+mn-cs"/>
              </a:rPr>
              <a:t>The list of chemical reactions that take place in a cell were discovered over a 150 year period by biochemists and biologists. In the 1990s they were collected in central databases, offering the first chance to assemble the networks behind a cell. </a:t>
            </a:r>
          </a:p>
          <a:p>
            <a:endParaRPr lang="en-US" dirty="0"/>
          </a:p>
          <a:p>
            <a:r>
              <a:rPr lang="en-US" sz="1200" i="1" kern="1200" dirty="0">
                <a:solidFill>
                  <a:schemeClr val="tx1"/>
                </a:solidFill>
                <a:latin typeface="+mn-lt"/>
                <a:ea typeface="+mn-ea"/>
                <a:cs typeface="+mn-cs"/>
              </a:rPr>
              <a:t>The list of actors that play in each movie were traditionally scattered in books and encyclopedias. With the advent of the Internet, these disparate data were assembled into a central database by </a:t>
            </a:r>
            <a:r>
              <a:rPr lang="en-US" sz="1200" i="1" kern="1200" dirty="0" err="1">
                <a:solidFill>
                  <a:schemeClr val="tx1"/>
                </a:solidFill>
                <a:latin typeface="+mn-lt"/>
                <a:ea typeface="+mn-ea"/>
                <a:cs typeface="+mn-cs"/>
              </a:rPr>
              <a:t>imdb.com</a:t>
            </a:r>
            <a:r>
              <a:rPr lang="en-US" sz="1200" i="1" kern="1200" dirty="0">
                <a:solidFill>
                  <a:schemeClr val="tx1"/>
                </a:solidFill>
                <a:latin typeface="+mn-lt"/>
                <a:ea typeface="+mn-ea"/>
                <a:cs typeface="+mn-cs"/>
              </a:rPr>
              <a:t>, mainly to feed the curiosity of movie aficionados. The database offered the first chance for network scientists to explore the structure of the affiliation network behind Hollywood. </a:t>
            </a:r>
          </a:p>
          <a:p>
            <a:endParaRPr lang="en-US" dirty="0"/>
          </a:p>
          <a:p>
            <a:r>
              <a:rPr lang="en-US" sz="1200" i="1" kern="1200" dirty="0">
                <a:solidFill>
                  <a:schemeClr val="tx1"/>
                </a:solidFill>
                <a:latin typeface="+mn-lt"/>
                <a:ea typeface="+mn-ea"/>
                <a:cs typeface="+mn-cs"/>
              </a:rPr>
              <a:t>The detailed list of authors of millions of research papers were traditionally scattered in the table of content of thou- sands of journals, but recently the Web of Science, Google Scholar, and other sites assembled them into comprehensive databases, easing the search for scientific information.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also witnessed an explosion of map making at the end of the 1990s. These offered detailed maps of the networks behind numerous complex system, from cell to the economy. Examples include the CAIDA or DIMES project aimed at obtaining an accurate map of the Internet [8]; the hundreds of millions of dollars spent by biologists to systematically map out protein-protein inter- actions in human cells [6], or the </a:t>
            </a:r>
            <a:r>
              <a:rPr lang="en-US" sz="1200" kern="1200" dirty="0" err="1">
                <a:solidFill>
                  <a:schemeClr val="tx1"/>
                </a:solidFill>
                <a:latin typeface="+mn-lt"/>
                <a:ea typeface="+mn-ea"/>
                <a:cs typeface="+mn-cs"/>
              </a:rPr>
              <a:t>Connectome</a:t>
            </a:r>
            <a:r>
              <a:rPr lang="en-US" sz="1200" kern="1200" dirty="0">
                <a:solidFill>
                  <a:schemeClr val="tx1"/>
                </a:solidFill>
                <a:latin typeface="+mn-lt"/>
                <a:ea typeface="+mn-ea"/>
                <a:cs typeface="+mn-cs"/>
              </a:rPr>
              <a:t> project of the US National Institute of Health that aims to trace the neural connection in mammalian brains [7].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38</a:t>
            </a:fld>
            <a:endParaRPr lang="en-US"/>
          </a:p>
        </p:txBody>
      </p:sp>
    </p:spTree>
    <p:extLst>
      <p:ext uri="{BB962C8B-B14F-4D97-AF65-F5344CB8AC3E}">
        <p14:creationId xmlns:p14="http://schemas.microsoft.com/office/powerpoint/2010/main" val="2048044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The universality of network characteristics: </a:t>
            </a:r>
            <a:r>
              <a:rPr lang="en-US" sz="1200" kern="1200" dirty="0">
                <a:solidFill>
                  <a:schemeClr val="tx1"/>
                </a:solidFill>
                <a:latin typeface="+mn-lt"/>
                <a:ea typeface="+mn-ea"/>
                <a:cs typeface="+mn-cs"/>
              </a:rPr>
              <a:t>It is easy to list the differences between the various networks we encounter in nature or society: the nodes of the metabolic network are tiny molecules and the links are chemical reactions governed by quantum mechanics; the nodes of the WWW are web documents and the links are URLs maintained by computer algorithms; the nodes of the social network are individuals, the links representing family, professionals, friendship, and acquaintance ties.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processes that shape these networks also differ greatly: metabolic networks are shaped by billions of years of evolution; WWW is collectively built by the actions of mil- lions of individuals; social networks are shaped by social norms whose roots go back thousands of years.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Given this diversity in size, nature, scope, history, and evolution, one would not be surprised if the networks behind these systems would differ greatly. Yet, a key discovery of network science is that the architecture and the evolution of net- works emerging in various domains of science, nature, and technology are rather similar to each other, allowing us to use a common set of mathematical tools to explore these systems.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universality is one of the guiding principle of this book: we will not only seek to uncover specific network properties, but we will aim to understand its origins, en- coding the laws that shape network evolution, as well as its consequences in understanding network behavior.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39</a:t>
            </a:fld>
            <a:endParaRPr lang="en-US"/>
          </a:p>
        </p:txBody>
      </p:sp>
    </p:spTree>
    <p:extLst>
      <p:ext uri="{BB962C8B-B14F-4D97-AF65-F5344CB8AC3E}">
        <p14:creationId xmlns:p14="http://schemas.microsoft.com/office/powerpoint/2010/main" val="1621244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52619D-DD23-404E-8C9A-479CEC797285}" type="slidenum">
              <a:rPr lang="en-US" smtClean="0"/>
              <a:pPr/>
              <a:t>3</a:t>
            </a:fld>
            <a:endParaRPr lang="en-US"/>
          </a:p>
        </p:txBody>
      </p:sp>
    </p:spTree>
    <p:extLst>
      <p:ext uri="{BB962C8B-B14F-4D97-AF65-F5344CB8AC3E}">
        <p14:creationId xmlns:p14="http://schemas.microsoft.com/office/powerpoint/2010/main" val="31326839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Why didn’t network science emerge two hundred years earlier? The networks it explores are by no means new: metabolic networks date back to the origins of life, with a history of four billion years, and the Internet is over four decades old. Furthermore, many disciplines, from bio- chemistry to sociology, and brain science, have been dealing with their notion of networks. Graph theory, a prolific subfield of mathematics, has focused on networks since 1735. Why do we dare to call network science the science of the 21st century?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41</a:t>
            </a:fld>
            <a:endParaRPr lang="en-US"/>
          </a:p>
        </p:txBody>
      </p:sp>
    </p:spTree>
    <p:extLst>
      <p:ext uri="{BB962C8B-B14F-4D97-AF65-F5344CB8AC3E}">
        <p14:creationId xmlns:p14="http://schemas.microsoft.com/office/powerpoint/2010/main" val="4664949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Something special happened at the dawn of the 21st century that transcended individual research fields and catalyzed the emergence of a new discipline (Image 1.5). To understand why this happened only now, and not two hundred years earlier, we need to discuss the forces that have contributed to the emergence of network science.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While the study of networks has a long history from graph theory to sociology, the modern chapter of network science emerged only during the first decade of the 21st century, following the publication of two seminal papers in 1998 [2] and 1999 [3]. The explosive interest in network science is well documented by the citation pattern of two classic network papers, the 1959 paper by Paul </a:t>
            </a:r>
            <a:r>
              <a:rPr lang="en-US" sz="1200" kern="1200" dirty="0" err="1">
                <a:solidFill>
                  <a:schemeClr val="tx1"/>
                </a:solidFill>
                <a:latin typeface="+mn-lt"/>
                <a:ea typeface="+mn-ea"/>
                <a:cs typeface="+mn-cs"/>
              </a:rPr>
              <a:t>Erdos</a:t>
            </a:r>
            <a:r>
              <a:rPr lang="en-US" sz="1200" kern="1200" dirty="0">
                <a:solidFill>
                  <a:schemeClr val="tx1"/>
                </a:solidFill>
                <a:latin typeface="+mn-lt"/>
                <a:ea typeface="+mn-ea"/>
                <a:cs typeface="+mn-cs"/>
              </a:rPr>
              <a:t> and </a:t>
            </a:r>
            <a:r>
              <a:rPr lang="en-US" sz="1200" kern="1200" dirty="0" err="1">
                <a:solidFill>
                  <a:schemeClr val="tx1"/>
                </a:solidFill>
                <a:latin typeface="+mn-lt"/>
                <a:ea typeface="+mn-ea"/>
                <a:cs typeface="+mn-cs"/>
              </a:rPr>
              <a:t>Alfréd</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Rényi</a:t>
            </a:r>
            <a:r>
              <a:rPr lang="en-US" sz="1200" kern="1200" dirty="0">
                <a:solidFill>
                  <a:schemeClr val="tx1"/>
                </a:solidFill>
                <a:latin typeface="+mn-lt"/>
                <a:ea typeface="+mn-ea"/>
                <a:cs typeface="+mn-cs"/>
              </a:rPr>
              <a:t> that marks the beginning of the study of random networks in graph theory [4] and the 1973 paper by Mark </a:t>
            </a:r>
            <a:r>
              <a:rPr lang="en-US" sz="1200" kern="1200" dirty="0" err="1">
                <a:solidFill>
                  <a:schemeClr val="tx1"/>
                </a:solidFill>
                <a:latin typeface="+mn-lt"/>
                <a:ea typeface="+mn-ea"/>
                <a:cs typeface="+mn-cs"/>
              </a:rPr>
              <a:t>Granovetter</a:t>
            </a:r>
            <a:r>
              <a:rPr lang="en-US" sz="1200" kern="1200" dirty="0">
                <a:solidFill>
                  <a:schemeClr val="tx1"/>
                </a:solidFill>
                <a:latin typeface="+mn-lt"/>
                <a:ea typeface="+mn-ea"/>
                <a:cs typeface="+mn-cs"/>
              </a:rPr>
              <a:t>, the most cited social network paper [5]. Both papers were hardly or only moderately cited before 2000. The explosive growth of citations to these papers in the 21st century documents the emergence of network science, drawing a new, interdisciplinary audience to these classic publications.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43</a:t>
            </a:fld>
            <a:endParaRPr lang="en-US"/>
          </a:p>
        </p:txBody>
      </p:sp>
    </p:spTree>
    <p:extLst>
      <p:ext uri="{BB962C8B-B14F-4D97-AF65-F5344CB8AC3E}">
        <p14:creationId xmlns:p14="http://schemas.microsoft.com/office/powerpoint/2010/main" val="20660862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Network science is distinguished, not only by its subject matter, but also by its methodology. In the following we briefly discuss the key characteristics of the approach network science adopted to understand complex systems, helping us better understand the domain we are about to embark on.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44</a:t>
            </a:fld>
            <a:endParaRPr lang="en-US"/>
          </a:p>
        </p:txBody>
      </p:sp>
    </p:spTree>
    <p:extLst>
      <p:ext uri="{BB962C8B-B14F-4D97-AF65-F5344CB8AC3E}">
        <p14:creationId xmlns:p14="http://schemas.microsoft.com/office/powerpoint/2010/main" val="9814621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Interdisciplinary nature: </a:t>
            </a:r>
            <a:r>
              <a:rPr lang="en-US" sz="1200" kern="1200" dirty="0">
                <a:solidFill>
                  <a:schemeClr val="tx1"/>
                </a:solidFill>
                <a:latin typeface="+mn-lt"/>
                <a:ea typeface="+mn-ea"/>
                <a:cs typeface="+mn-cs"/>
              </a:rPr>
              <a:t>Network science offers a language through which different disciplines can seamlessly interact with each other. Indeed, cell biologists and computer scientists alike are faced with the task of characterizing the wiring diagram behind their system, extracting information from incomplete and noisy datasets, and the need to understand their systems’ robustness to failures or deliberate attacks.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To be sure, each discipline brings along a different set of technical details and challenges, which are important on their own. Yet, the common character of the many issues various fields struggle with have led to a cross-disciplinary fertilization of tools and ideas. For example, the concept of </a:t>
            </a:r>
            <a:r>
              <a:rPr lang="en-US" sz="1200" kern="1200" dirty="0" err="1">
                <a:solidFill>
                  <a:schemeClr val="tx1"/>
                </a:solidFill>
                <a:latin typeface="+mn-lt"/>
                <a:ea typeface="+mn-ea"/>
                <a:cs typeface="+mn-cs"/>
              </a:rPr>
              <a:t>betweenness</a:t>
            </a:r>
            <a:r>
              <a:rPr lang="en-US" sz="1200" kern="1200" dirty="0">
                <a:solidFill>
                  <a:schemeClr val="tx1"/>
                </a:solidFill>
                <a:latin typeface="+mn-lt"/>
                <a:ea typeface="+mn-ea"/>
                <a:cs typeface="+mn-cs"/>
              </a:rPr>
              <a:t> centrality that emerged in the social network literature in the 1970s, today plays a key role in identifying high traffic nodes on the Internet; algorithms developed by computer scientists for graph partitioning have found novel applications in cell biology.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45</a:t>
            </a:fld>
            <a:endParaRPr lang="en-US"/>
          </a:p>
        </p:txBody>
      </p:sp>
    </p:spTree>
    <p:extLst>
      <p:ext uri="{BB962C8B-B14F-4D97-AF65-F5344CB8AC3E}">
        <p14:creationId xmlns:p14="http://schemas.microsoft.com/office/powerpoint/2010/main" val="6131515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Empirical, data driven nature: </a:t>
            </a:r>
            <a:r>
              <a:rPr lang="en-US" sz="1200" kern="1200" dirty="0">
                <a:solidFill>
                  <a:schemeClr val="tx1"/>
                </a:solidFill>
                <a:latin typeface="+mn-lt"/>
                <a:ea typeface="+mn-ea"/>
                <a:cs typeface="+mn-cs"/>
              </a:rPr>
              <a:t>The tools of network science have their roots in graph theory, a fertile field of mathematics. What distinguishes network science from graph theory is its empirical nature, i.e. its focus on data and utility. As we will see in the coming chapters, we will never be satisfied with developing the abstract mathematical tools to describe a certain network property. Each tool we develop will be tested on real data and its value will be judged by the insights it offers about a system’s structure or evolution.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46</a:t>
            </a:fld>
            <a:endParaRPr lang="en-US"/>
          </a:p>
        </p:txBody>
      </p:sp>
    </p:spTree>
    <p:extLst>
      <p:ext uri="{BB962C8B-B14F-4D97-AF65-F5344CB8AC3E}">
        <p14:creationId xmlns:p14="http://schemas.microsoft.com/office/powerpoint/2010/main" val="16112264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Quantitative and mathematical nature: </a:t>
            </a:r>
            <a:r>
              <a:rPr lang="en-US" sz="1200" kern="1200" dirty="0">
                <a:solidFill>
                  <a:schemeClr val="tx1"/>
                </a:solidFill>
                <a:latin typeface="+mn-lt"/>
                <a:ea typeface="+mn-ea"/>
                <a:cs typeface="+mn-cs"/>
              </a:rPr>
              <a:t>To contribute to the development of network science, it is essential to master the mathematical tools behind it. The tools of network science borrowed the formalism to deal with graphs from graph theory and the conceptual framework to deal with randomness and seek universal organizing principles from statistical physics. Lately, the field is benefiting from concepts borrowed from engineering, control and information theory, statistics and data mining, helping us ex- tract information from incomplete and noisy datasets.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47</a:t>
            </a:fld>
            <a:endParaRPr lang="en-US"/>
          </a:p>
        </p:txBody>
      </p:sp>
    </p:spTree>
    <p:extLst>
      <p:ext uri="{BB962C8B-B14F-4D97-AF65-F5344CB8AC3E}">
        <p14:creationId xmlns:p14="http://schemas.microsoft.com/office/powerpoint/2010/main" val="1133833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Computational nature: </a:t>
            </a:r>
            <a:r>
              <a:rPr lang="en-US" sz="1200" kern="1200" dirty="0">
                <a:solidFill>
                  <a:schemeClr val="tx1"/>
                </a:solidFill>
                <a:latin typeface="+mn-lt"/>
                <a:ea typeface="+mn-ea"/>
                <a:cs typeface="+mn-cs"/>
              </a:rPr>
              <a:t>Finally, given the size of many of the networks we explore, and the exceptional amount of data behind them, network science offers a series of formidable computational challenges. Hence, the field has a strong computational character, actively borrowing from algorithms, database management and data mining. A series of software tools help practitioners with diverse computational skills analyze networks.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48</a:t>
            </a:fld>
            <a:endParaRPr lang="en-US"/>
          </a:p>
        </p:txBody>
      </p:sp>
    </p:spTree>
    <p:extLst>
      <p:ext uri="{BB962C8B-B14F-4D97-AF65-F5344CB8AC3E}">
        <p14:creationId xmlns:p14="http://schemas.microsoft.com/office/powerpoint/2010/main" val="8161030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impact of a new research field is measured both by its intellectual achievements as well as by the reach and the potential of its applications. While network science is a young field, its impact is everywhere around us, as we discuss below. </a:t>
            </a:r>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49</a:t>
            </a:fld>
            <a:endParaRPr lang="en-US"/>
          </a:p>
        </p:txBody>
      </p:sp>
    </p:spTree>
    <p:extLst>
      <p:ext uri="{BB962C8B-B14F-4D97-AF65-F5344CB8AC3E}">
        <p14:creationId xmlns:p14="http://schemas.microsoft.com/office/powerpoint/2010/main" val="265353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Economic Impact: From web search</a:t>
            </a:r>
            <a:r>
              <a:rPr lang="en-US" sz="1200" b="1" kern="1200" baseline="0" dirty="0">
                <a:solidFill>
                  <a:schemeClr val="tx1"/>
                </a:solidFill>
                <a:latin typeface="+mn-lt"/>
                <a:ea typeface="+mn-ea"/>
                <a:cs typeface="+mn-cs"/>
              </a:rPr>
              <a:t> </a:t>
            </a:r>
            <a:r>
              <a:rPr lang="en-US" sz="1200" b="1" kern="1200" dirty="0">
                <a:solidFill>
                  <a:schemeClr val="tx1"/>
                </a:solidFill>
                <a:latin typeface="+mn-lt"/>
                <a:ea typeface="+mn-ea"/>
                <a:cs typeface="+mn-cs"/>
              </a:rPr>
              <a:t>to social networking.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Some of the most successful companies of the 21st century, from </a:t>
            </a:r>
            <a:r>
              <a:rPr lang="en-US" sz="1200" i="1" kern="1200" dirty="0">
                <a:solidFill>
                  <a:schemeClr val="tx1"/>
                </a:solidFill>
                <a:latin typeface="+mn-lt"/>
                <a:ea typeface="+mn-ea"/>
                <a:cs typeface="+mn-cs"/>
              </a:rPr>
              <a:t>Google </a:t>
            </a:r>
            <a:r>
              <a:rPr lang="en-US" sz="1200" kern="1200" dirty="0">
                <a:solidFill>
                  <a:schemeClr val="tx1"/>
                </a:solidFill>
                <a:latin typeface="+mn-lt"/>
                <a:ea typeface="+mn-ea"/>
                <a:cs typeface="+mn-cs"/>
              </a:rPr>
              <a:t>to </a:t>
            </a:r>
            <a:r>
              <a:rPr lang="en-US" sz="1200" i="1" kern="1200" dirty="0">
                <a:solidFill>
                  <a:schemeClr val="tx1"/>
                </a:solidFill>
                <a:latin typeface="+mn-lt"/>
                <a:ea typeface="+mn-ea"/>
                <a:cs typeface="+mn-cs"/>
              </a:rPr>
              <a:t>Facebook</a:t>
            </a:r>
            <a:r>
              <a:rPr lang="en-US" sz="1200" kern="1200" dirty="0">
                <a:solidFill>
                  <a:schemeClr val="tx1"/>
                </a:solidFill>
                <a:latin typeface="+mn-lt"/>
                <a:ea typeface="+mn-ea"/>
                <a:cs typeface="+mn-cs"/>
              </a:rPr>
              <a:t>, Twitter,</a:t>
            </a:r>
            <a:r>
              <a:rPr lang="en-US" sz="1200" kern="1200" baseline="0" dirty="0">
                <a:solidFill>
                  <a:schemeClr val="tx1"/>
                </a:solidFill>
                <a:latin typeface="+mn-lt"/>
                <a:ea typeface="+mn-ea"/>
                <a:cs typeface="+mn-cs"/>
              </a:rPr>
              <a:t> LinkedIn, </a:t>
            </a:r>
            <a:r>
              <a:rPr lang="en-US" sz="1200" i="1" kern="1200" dirty="0">
                <a:solidFill>
                  <a:schemeClr val="tx1"/>
                </a:solidFill>
                <a:latin typeface="+mn-lt"/>
                <a:ea typeface="+mn-ea"/>
                <a:cs typeface="+mn-cs"/>
              </a:rPr>
              <a:t>Cisco </a:t>
            </a:r>
            <a:r>
              <a:rPr lang="en-US" sz="1200" kern="1200" dirty="0">
                <a:solidFill>
                  <a:schemeClr val="tx1"/>
                </a:solidFill>
                <a:latin typeface="+mn-lt"/>
                <a:ea typeface="+mn-ea"/>
                <a:cs typeface="+mn-cs"/>
              </a:rPr>
              <a:t>to </a:t>
            </a:r>
            <a:r>
              <a:rPr lang="en-US" sz="1200" i="1" kern="1200" dirty="0">
                <a:solidFill>
                  <a:schemeClr val="tx1"/>
                </a:solidFill>
                <a:latin typeface="+mn-lt"/>
                <a:ea typeface="+mn-ea"/>
                <a:cs typeface="+mn-cs"/>
              </a:rPr>
              <a:t>Apple </a:t>
            </a:r>
            <a:r>
              <a:rPr lang="en-US" sz="1200" kern="1200" dirty="0">
                <a:solidFill>
                  <a:schemeClr val="tx1"/>
                </a:solidFill>
                <a:latin typeface="+mn-lt"/>
                <a:ea typeface="+mn-ea"/>
                <a:cs typeface="+mn-cs"/>
              </a:rPr>
              <a:t>and </a:t>
            </a:r>
            <a:r>
              <a:rPr lang="en-US" sz="1200" i="1" kern="1200" dirty="0">
                <a:solidFill>
                  <a:schemeClr val="tx1"/>
                </a:solidFill>
                <a:latin typeface="+mn-lt"/>
                <a:ea typeface="+mn-ea"/>
                <a:cs typeface="+mn-cs"/>
              </a:rPr>
              <a:t>Akamai</a:t>
            </a:r>
            <a:r>
              <a:rPr lang="en-US" sz="1200" kern="1200" dirty="0">
                <a:solidFill>
                  <a:schemeClr val="tx1"/>
                </a:solidFill>
                <a:latin typeface="+mn-lt"/>
                <a:ea typeface="+mn-ea"/>
                <a:cs typeface="+mn-cs"/>
              </a:rPr>
              <a:t>, base their technology and business model on networks. Indeed, Google is not only the biggest network mapping operation, building a comprehensive map of the WWW, but its search technology relies on the network characteristics of the Web.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Networks have gained particular popularity with the emergence of </a:t>
            </a:r>
            <a:r>
              <a:rPr lang="en-US" sz="1200" kern="1200" dirty="0" err="1">
                <a:solidFill>
                  <a:schemeClr val="tx1"/>
                </a:solidFill>
                <a:latin typeface="+mn-lt"/>
                <a:ea typeface="+mn-ea"/>
                <a:cs typeface="+mn-cs"/>
              </a:rPr>
              <a:t>Facebook</a:t>
            </a:r>
            <a:r>
              <a:rPr lang="en-US" sz="1200" kern="1200" dirty="0">
                <a:solidFill>
                  <a:schemeClr val="tx1"/>
                </a:solidFill>
                <a:latin typeface="+mn-lt"/>
                <a:ea typeface="+mn-ea"/>
                <a:cs typeface="+mn-cs"/>
              </a:rPr>
              <a:t>, the company with the oft-emphasized ambition to map out the social network of the whole planet. While </a:t>
            </a:r>
            <a:r>
              <a:rPr lang="en-US" sz="1200" kern="1200" dirty="0" err="1">
                <a:solidFill>
                  <a:schemeClr val="tx1"/>
                </a:solidFill>
                <a:latin typeface="+mn-lt"/>
                <a:ea typeface="+mn-ea"/>
                <a:cs typeface="+mn-cs"/>
              </a:rPr>
              <a:t>Facebook</a:t>
            </a:r>
            <a:r>
              <a:rPr lang="en-US" sz="1200" kern="1200" dirty="0">
                <a:solidFill>
                  <a:schemeClr val="tx1"/>
                </a:solidFill>
                <a:latin typeface="+mn-lt"/>
                <a:ea typeface="+mn-ea"/>
                <a:cs typeface="+mn-cs"/>
              </a:rPr>
              <a:t> was not the first social networking site, it is likely also not the last: an extensive ecosystem of social networking tools, from </a:t>
            </a:r>
            <a:r>
              <a:rPr lang="en-US" sz="1200" i="1" kern="1200" dirty="0">
                <a:solidFill>
                  <a:schemeClr val="tx1"/>
                </a:solidFill>
                <a:latin typeface="+mn-lt"/>
                <a:ea typeface="+mn-ea"/>
                <a:cs typeface="+mn-cs"/>
              </a:rPr>
              <a:t>Twitter </a:t>
            </a:r>
            <a:r>
              <a:rPr lang="en-US" sz="1200" kern="1200" dirty="0">
                <a:solidFill>
                  <a:schemeClr val="tx1"/>
                </a:solidFill>
                <a:latin typeface="+mn-lt"/>
                <a:ea typeface="+mn-ea"/>
                <a:cs typeface="+mn-cs"/>
              </a:rPr>
              <a:t>to </a:t>
            </a:r>
            <a:r>
              <a:rPr lang="en-US" sz="1200" i="1" kern="1200" dirty="0" err="1">
                <a:solidFill>
                  <a:schemeClr val="tx1"/>
                </a:solidFill>
                <a:latin typeface="+mn-lt"/>
                <a:ea typeface="+mn-ea"/>
                <a:cs typeface="+mn-cs"/>
              </a:rPr>
              <a:t>Orkut</a:t>
            </a:r>
            <a:r>
              <a:rPr lang="en-US" sz="1200" kern="1200" dirty="0">
                <a:solidFill>
                  <a:schemeClr val="tx1"/>
                </a:solidFill>
                <a:latin typeface="+mn-lt"/>
                <a:ea typeface="+mn-ea"/>
                <a:cs typeface="+mn-cs"/>
              </a:rPr>
              <a:t>, are attracting an impressive number of users (Image 1.6). The tools developed by network science fuel these sites, aiding everything from friend recommendation to advertising.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51</a:t>
            </a:fld>
            <a:endParaRPr lang="en-US"/>
          </a:p>
        </p:txBody>
      </p:sp>
    </p:spTree>
    <p:extLst>
      <p:ext uri="{BB962C8B-B14F-4D97-AF65-F5344CB8AC3E}">
        <p14:creationId xmlns:p14="http://schemas.microsoft.com/office/powerpoint/2010/main" val="16173661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4DED7F42-0E6C-3C4B-BCE6-559C0CDB91F1}" type="slidenum">
              <a:rPr lang="en-US"/>
              <a:pPr/>
              <a:t>52</a:t>
            </a:fld>
            <a:endParaRPr lang="en-US"/>
          </a:p>
        </p:txBody>
      </p:sp>
      <p:sp>
        <p:nvSpPr>
          <p:cNvPr id="363523" name="Rectangle 2"/>
          <p:cNvSpPr>
            <a:spLocks noGrp="1" noRot="1" noChangeAspect="1" noChangeArrowheads="1" noTextEdit="1"/>
          </p:cNvSpPr>
          <p:nvPr>
            <p:ph type="sldImg"/>
          </p:nvPr>
        </p:nvSpPr>
        <p:spPr>
          <a:xfrm>
            <a:off x="919163" y="914400"/>
            <a:ext cx="5016500" cy="3135313"/>
          </a:xfrm>
          <a:solidFill>
            <a:srgbClr val="FFFFFF"/>
          </a:solidFill>
          <a:ln/>
        </p:spPr>
      </p:sp>
      <p:sp>
        <p:nvSpPr>
          <p:cNvPr id="363524" name="Rectangle 3"/>
          <p:cNvSpPr>
            <a:spLocks noGrp="1" noChangeArrowheads="1"/>
          </p:cNvSpPr>
          <p:nvPr>
            <p:ph type="body" idx="1"/>
          </p:nvPr>
        </p:nvSpPr>
        <p:spPr>
          <a:xfrm>
            <a:off x="1046315" y="4351713"/>
            <a:ext cx="4771242" cy="3480955"/>
          </a:xfrm>
          <a:noFill/>
          <a:ln/>
        </p:spPr>
        <p:txBody>
          <a:bodyPr wrap="none" anchor="ctr"/>
          <a:lstStyle/>
          <a:p>
            <a:r>
              <a:rPr lang="en-US" sz="1200" b="1" kern="1200" dirty="0">
                <a:solidFill>
                  <a:schemeClr val="tx1"/>
                </a:solidFill>
                <a:latin typeface="+mn-lt"/>
                <a:ea typeface="+mn-ea"/>
                <a:cs typeface="+mn-cs"/>
              </a:rPr>
              <a:t>Health: From drug design to metabolic engineering.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human genome project, completed in 2001, offered the first comprehensive list of all human genes. Yet, to fully understand how our cells function, and the origin of disease, we need accurate maps that tell us how these genes and other cellular components interact with each other. Most cellular processes, from the processing of food by our cells to sensing changes in the environment, rely on molecular networks. The breakdown of these networks is responsible for most human diseases. This has led to the emergence of network biology, a new subfield of biology that aims to understand the behavior of cellular networks. A parallel movement within medicine, called network medicine, aims to uncover the role of networks in human disease (Image 1.7a/b). Networks are particularly import- ant in drug development. The ultimate goal of network pharmacology is to develop drugs that can cure diseases without significant side effects. This goal is pursued at many levels, from millions of dollars invested to map out cellular networks to the development of tools and </a:t>
            </a:r>
            <a:r>
              <a:rPr lang="en-US" sz="1200" kern="1200" dirty="0" err="1">
                <a:solidFill>
                  <a:schemeClr val="tx1"/>
                </a:solidFill>
                <a:latin typeface="+mn-lt"/>
                <a:ea typeface="+mn-ea"/>
                <a:cs typeface="+mn-cs"/>
              </a:rPr>
              <a:t>databas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es</a:t>
            </a:r>
            <a:r>
              <a:rPr lang="en-US" sz="1200" kern="1200" dirty="0">
                <a:solidFill>
                  <a:schemeClr val="tx1"/>
                </a:solidFill>
                <a:latin typeface="+mn-lt"/>
                <a:ea typeface="+mn-ea"/>
                <a:cs typeface="+mn-cs"/>
              </a:rPr>
              <a:t> to store, curate, and analyze patient and genetic data. Several new companies take advantage of these </a:t>
            </a:r>
            <a:r>
              <a:rPr lang="en-US" sz="1200" kern="1200" dirty="0" err="1">
                <a:solidFill>
                  <a:schemeClr val="tx1"/>
                </a:solidFill>
                <a:latin typeface="+mn-lt"/>
                <a:ea typeface="+mn-ea"/>
                <a:cs typeface="+mn-cs"/>
              </a:rPr>
              <a:t>opportuni</a:t>
            </a:r>
            <a:r>
              <a:rPr lang="en-US" sz="1200" kern="1200" dirty="0">
                <a:solidFill>
                  <a:schemeClr val="tx1"/>
                </a:solidFill>
                <a:latin typeface="+mn-lt"/>
                <a:ea typeface="+mn-ea"/>
                <a:cs typeface="+mn-cs"/>
              </a:rPr>
              <a:t>- ties, from </a:t>
            </a:r>
            <a:r>
              <a:rPr lang="en-US" sz="1200" i="1" kern="1200" dirty="0" err="1">
                <a:solidFill>
                  <a:schemeClr val="tx1"/>
                </a:solidFill>
                <a:latin typeface="+mn-lt"/>
                <a:ea typeface="+mn-ea"/>
                <a:cs typeface="+mn-cs"/>
              </a:rPr>
              <a:t>GeneGo</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that aims to collect accurate maps of </a:t>
            </a:r>
            <a:r>
              <a:rPr lang="en-US" sz="1200" kern="1200" dirty="0" err="1">
                <a:solidFill>
                  <a:schemeClr val="tx1"/>
                </a:solidFill>
                <a:latin typeface="+mn-lt"/>
                <a:ea typeface="+mn-ea"/>
                <a:cs typeface="+mn-cs"/>
              </a:rPr>
              <a:t>celllular</a:t>
            </a:r>
            <a:r>
              <a:rPr lang="en-US" sz="1200" kern="1200" dirty="0">
                <a:solidFill>
                  <a:schemeClr val="tx1"/>
                </a:solidFill>
                <a:latin typeface="+mn-lt"/>
                <a:ea typeface="+mn-ea"/>
                <a:cs typeface="+mn-cs"/>
              </a:rPr>
              <a:t> interactions from scientific literature to </a:t>
            </a:r>
            <a:r>
              <a:rPr lang="en-US" sz="1200" i="1" kern="1200" dirty="0" err="1">
                <a:solidFill>
                  <a:schemeClr val="tx1"/>
                </a:solidFill>
                <a:latin typeface="+mn-lt"/>
                <a:ea typeface="+mn-ea"/>
                <a:cs typeface="+mn-cs"/>
              </a:rPr>
              <a:t>Genomatica</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that uses the predictive power behind metabolic networks to identify drug targets in bacteria and humans. Recently most major pharmaceutical companies have made significant investments in network and systems medicine, seeing it as the path towards future drugs.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hu-HU"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24677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52619D-DD23-404E-8C9A-479CEC797285}" type="slidenum">
              <a:rPr lang="en-US" smtClean="0"/>
              <a:pPr/>
              <a:t>4</a:t>
            </a:fld>
            <a:endParaRPr lang="en-US"/>
          </a:p>
        </p:txBody>
      </p:sp>
    </p:spTree>
    <p:extLst>
      <p:ext uri="{BB962C8B-B14F-4D97-AF65-F5344CB8AC3E}">
        <p14:creationId xmlns:p14="http://schemas.microsoft.com/office/powerpoint/2010/main" val="2545836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Health: From drug design to metabolic engineering.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human genome project, completed in 2001, offered the first comprehensive list of all human genes [9, 10]. Yet, to fully understand how our cells function, and the origin of disease, we need accurate maps that tell us how these genes and other cellular components interact with each other. Most cellular processes, from the processing of food by our cells to sensing changes in the environment, rely on molecular networks. The breakdown of these networks is responsible for most human diseases. This has led to the emergence of network biology, a new subfield of biology that aims to understand the behavior of cellular networks. A parallel movement within medicine, called network medicine, aims to uncover the role of networks in human disease (Image 1.7a/b). Networks are particularly import- ant in drug development. The ultimate goal of network pharmacology is to develop drugs that can cure diseases without significant side effects. This goal is pursued at many levels, from millions of dollars invested to map out cellular networks to the development of tools and databases to store, curate, and analyze patient and genetic data. Several new companies take advantage of these opportunities, from </a:t>
            </a:r>
            <a:r>
              <a:rPr lang="en-US" sz="1200" i="1" kern="1200" dirty="0" err="1">
                <a:solidFill>
                  <a:schemeClr val="tx1"/>
                </a:solidFill>
                <a:latin typeface="+mn-lt"/>
                <a:ea typeface="+mn-ea"/>
                <a:cs typeface="+mn-cs"/>
              </a:rPr>
              <a:t>GeneGo</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that aims to collect accurate maps of cellular interactions from scientific literature to </a:t>
            </a:r>
            <a:r>
              <a:rPr lang="en-US" sz="1200" i="1" kern="1200" dirty="0" err="1">
                <a:solidFill>
                  <a:schemeClr val="tx1"/>
                </a:solidFill>
                <a:latin typeface="+mn-lt"/>
                <a:ea typeface="+mn-ea"/>
                <a:cs typeface="+mn-cs"/>
              </a:rPr>
              <a:t>Genomatica</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that uses the predictive power behind metabolic networks to identify drug targets in bacteria and humans. Recently most major pharmaceutical companies have made significant investments in network and systems medicine, seeing it as the path towards future drugs.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hu-HU" dirty="0">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B052619D-DD23-404E-8C9A-479CEC797285}" type="slidenum">
              <a:rPr lang="en-US" smtClean="0"/>
              <a:pPr/>
              <a:t>53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52619D-DD23-404E-8C9A-479CEC797285}" type="slidenum">
              <a:rPr lang="en-US" smtClean="0"/>
              <a:pPr/>
              <a:t>5</a:t>
            </a:fld>
            <a:endParaRPr lang="en-US"/>
          </a:p>
        </p:txBody>
      </p:sp>
    </p:spTree>
    <p:extLst>
      <p:ext uri="{BB962C8B-B14F-4D97-AF65-F5344CB8AC3E}">
        <p14:creationId xmlns:p14="http://schemas.microsoft.com/office/powerpoint/2010/main" val="1762634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52619D-DD23-404E-8C9A-479CEC797285}" type="slidenum">
              <a:rPr lang="en-US" smtClean="0"/>
              <a:pPr/>
              <a:t>6</a:t>
            </a:fld>
            <a:endParaRPr lang="en-US"/>
          </a:p>
        </p:txBody>
      </p:sp>
    </p:spTree>
    <p:extLst>
      <p:ext uri="{BB962C8B-B14F-4D97-AF65-F5344CB8AC3E}">
        <p14:creationId xmlns:p14="http://schemas.microsoft.com/office/powerpoint/2010/main" val="3272675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52619D-DD23-404E-8C9A-479CEC797285}" type="slidenum">
              <a:rPr lang="en-US" smtClean="0"/>
              <a:pPr/>
              <a:t>7</a:t>
            </a:fld>
            <a:endParaRPr lang="en-US"/>
          </a:p>
        </p:txBody>
      </p:sp>
    </p:spTree>
    <p:extLst>
      <p:ext uri="{BB962C8B-B14F-4D97-AF65-F5344CB8AC3E}">
        <p14:creationId xmlns:p14="http://schemas.microsoft.com/office/powerpoint/2010/main" val="2190939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52619D-DD23-404E-8C9A-479CEC797285}" type="slidenum">
              <a:rPr lang="en-US" smtClean="0"/>
              <a:pPr/>
              <a:t>8</a:t>
            </a:fld>
            <a:endParaRPr lang="en-US"/>
          </a:p>
        </p:txBody>
      </p:sp>
    </p:spTree>
    <p:extLst>
      <p:ext uri="{BB962C8B-B14F-4D97-AF65-F5344CB8AC3E}">
        <p14:creationId xmlns:p14="http://schemas.microsoft.com/office/powerpoint/2010/main" val="182938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52619D-DD23-404E-8C9A-479CEC797285}" type="slidenum">
              <a:rPr lang="en-US" smtClean="0"/>
              <a:pPr/>
              <a:t>9</a:t>
            </a:fld>
            <a:endParaRPr lang="en-US"/>
          </a:p>
        </p:txBody>
      </p:sp>
    </p:spTree>
    <p:extLst>
      <p:ext uri="{BB962C8B-B14F-4D97-AF65-F5344CB8AC3E}">
        <p14:creationId xmlns:p14="http://schemas.microsoft.com/office/powerpoint/2010/main" val="38771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1CE1B4-E361-4898-8763-FE0E4A1C5A2E}" type="datetime1">
              <a:rPr lang="en-US" smtClean="0"/>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B6938-699C-734A-AADA-439B90F52D3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DF890E-C393-45CA-9E4F-0A014B729956}" type="datetime1">
              <a:rPr lang="en-US" smtClean="0"/>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B6938-699C-734A-AADA-439B90F52D3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2C22A2-BC4E-4DD0-9E31-C7C8E807421C}" type="datetime1">
              <a:rPr lang="en-US" smtClean="0"/>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B6938-699C-734A-AADA-439B90F52D3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B2B6F3-B9F6-41EB-9D65-39EBA92292EF}" type="datetime1">
              <a:rPr lang="en-US" smtClean="0"/>
              <a:t>9/2/2023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84EA06C-0110-44D1-A606-C7504D255FBA}" type="datetime1">
              <a:rPr lang="en-US" smtClean="0"/>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8096DB-1A54-144A-A1C3-2D617011B6C7}" type="datetimeFigureOut">
              <a:rPr lang="en-US" smtClean="0"/>
              <a:pPr/>
              <a:t>9/2/2023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D8096DB-1A54-144A-A1C3-2D617011B6C7}" type="datetimeFigureOut">
              <a:rPr lang="en-US" smtClean="0"/>
              <a:pPr/>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2B322-1D0E-4B3A-A725-2F8CCB35F82B}" type="datetime1">
              <a:rPr lang="en-US" smtClean="0"/>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B6938-699C-734A-AADA-439B90F52D3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4EF38E-614B-4D14-9A54-23588C349F06}" type="datetime1">
              <a:rPr lang="en-US" smtClean="0"/>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B6938-699C-734A-AADA-439B90F52D3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06B66A-F2C7-4FF6-8098-EB5160825690}" type="datetime1">
              <a:rPr lang="en-US" smtClean="0"/>
              <a:t>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B6938-699C-734A-AADA-439B90F52D3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C20CFE-F5CC-49E0-8904-FACB36883A79}" type="datetime1">
              <a:rPr lang="en-US" smtClean="0"/>
              <a:t>9/2/2023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3B6938-699C-734A-AADA-439B90F52D3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E1FE54-2C24-423E-AD50-ED0B3903CCC3}" type="datetime1">
              <a:rPr lang="en-US" smtClean="0"/>
              <a:t>9/2/2023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3B6938-699C-734A-AADA-439B90F52D3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D40E32-BACF-4DAD-8265-8846ADB80362}" type="datetime1">
              <a:rPr lang="en-US" smtClean="0"/>
              <a:t>9/2/2023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3B6938-699C-734A-AADA-439B90F52D3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F99C0F-BE4B-4227-A48E-5C3CC8DED28B}" type="datetime1">
              <a:rPr lang="en-US" smtClean="0"/>
              <a:t>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B6938-699C-734A-AADA-439B90F52D3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78D408-EDB9-42E3-AB76-1901AB338FEC}" type="datetime1">
              <a:rPr lang="en-US" smtClean="0"/>
              <a:t>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B6938-699C-734A-AADA-439B90F52D3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96E5A704-23B9-4A7A-8B2C-275452F9BE59}" type="datetime1">
              <a:rPr lang="en-US" smtClean="0"/>
              <a:t>9/2/2023</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643B6938-699C-734A-AADA-439B90F52D3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1662E49F-159D-40B9-9182-2C124DEE426A}" type="datetime1">
              <a:rPr lang="en-US" smtClean="0"/>
              <a:t>9/2/2023</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54164C0B-8E7D-3349-906C-A97C9372309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1"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9D8096DB-1A54-144A-A1C3-2D617011B6C7}" type="datetimeFigureOut">
              <a:rPr lang="en-US" smtClean="0"/>
              <a:pPr/>
              <a:t>9/2/2023</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54164C0B-8E7D-3349-906C-A97C9372309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4"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www.cs.rpi.edu/~szymansk/fns.22/index.php"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barabasi.com/networksciencebook/" TargetMode="External"/><Relationship Id="rId4" Type="http://schemas.openxmlformats.org/officeDocument/2006/relationships/hyperlink" Target="mailto:szymab@rpi.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notesSlide" Target="../notesSlides/notesSlide39.xml"/><Relationship Id="rId7" Type="http://schemas.openxmlformats.org/officeDocument/2006/relationships/image" Target="../media/image33.gif"/><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5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notesSlide" Target="../notesSlides/notesSlide40.xml"/><Relationship Id="rId7" Type="http://schemas.openxmlformats.org/officeDocument/2006/relationships/image" Target="../media/image38.jpe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858" r="-213"/>
          <a:stretch/>
        </p:blipFill>
        <p:spPr>
          <a:xfrm>
            <a:off x="0" y="-1"/>
            <a:ext cx="9180000" cy="5715001"/>
          </a:xfrm>
          <a:prstGeom prst="rect">
            <a:avLst/>
          </a:prstGeom>
        </p:spPr>
      </p:pic>
      <p:sp>
        <p:nvSpPr>
          <p:cNvPr id="5" name="Text Box 2"/>
          <p:cNvSpPr txBox="1">
            <a:spLocks noChangeArrowheads="1"/>
          </p:cNvSpPr>
          <p:nvPr/>
        </p:nvSpPr>
        <p:spPr bwMode="auto">
          <a:xfrm>
            <a:off x="0" y="-2"/>
            <a:ext cx="9144000" cy="2554545"/>
          </a:xfrm>
          <a:prstGeom prst="rect">
            <a:avLst/>
          </a:prstGeom>
          <a:solidFill>
            <a:schemeClr val="bg1">
              <a:alpha val="70000"/>
            </a:schemeClr>
          </a:solidFill>
          <a:ln>
            <a:noFill/>
          </a:ln>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algn="ctr" eaLnBrk="0" fontAlgn="base" hangingPunct="0">
              <a:spcBef>
                <a:spcPct val="50000"/>
              </a:spcBef>
              <a:spcAft>
                <a:spcPct val="0"/>
              </a:spcAft>
              <a:defRPr sz="2000" b="1">
                <a:solidFill>
                  <a:schemeClr val="tx1"/>
                </a:solidFill>
                <a:latin typeface="Times New Roman" charset="0"/>
                <a:ea typeface="ＭＳ Ｐゴシック" charset="0"/>
              </a:defRPr>
            </a:lvl6pPr>
            <a:lvl7pPr marL="2971800" indent="-228600" algn="ctr" eaLnBrk="0" fontAlgn="base" hangingPunct="0">
              <a:spcBef>
                <a:spcPct val="50000"/>
              </a:spcBef>
              <a:spcAft>
                <a:spcPct val="0"/>
              </a:spcAft>
              <a:defRPr sz="2000" b="1">
                <a:solidFill>
                  <a:schemeClr val="tx1"/>
                </a:solidFill>
                <a:latin typeface="Times New Roman" charset="0"/>
                <a:ea typeface="ＭＳ Ｐゴシック" charset="0"/>
              </a:defRPr>
            </a:lvl7pPr>
            <a:lvl8pPr marL="3429000" indent="-228600" algn="ctr" eaLnBrk="0" fontAlgn="base" hangingPunct="0">
              <a:spcBef>
                <a:spcPct val="50000"/>
              </a:spcBef>
              <a:spcAft>
                <a:spcPct val="0"/>
              </a:spcAft>
              <a:defRPr sz="2000" b="1">
                <a:solidFill>
                  <a:schemeClr val="tx1"/>
                </a:solidFill>
                <a:latin typeface="Times New Roman" charset="0"/>
                <a:ea typeface="ＭＳ Ｐゴシック" charset="0"/>
              </a:defRPr>
            </a:lvl8pPr>
            <a:lvl9pPr marL="3886200" indent="-228600" algn="ctr" eaLnBrk="0" fontAlgn="base" hangingPunct="0">
              <a:spcBef>
                <a:spcPct val="50000"/>
              </a:spcBef>
              <a:spcAft>
                <a:spcPct val="0"/>
              </a:spcAft>
              <a:defRPr sz="2000" b="1">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altLang="ko-KR" sz="3200" dirty="0">
                <a:solidFill>
                  <a:srgbClr val="000000"/>
                </a:solidFill>
                <a:latin typeface="Trajan Pro"/>
                <a:cs typeface="Trajan Pro"/>
              </a:rPr>
              <a:t>Frontiers of Network Science</a:t>
            </a:r>
          </a:p>
          <a:p>
            <a:pPr algn="ctr" defTabSz="914400" fontAlgn="base">
              <a:spcBef>
                <a:spcPct val="0"/>
              </a:spcBef>
              <a:spcAft>
                <a:spcPct val="0"/>
              </a:spcAft>
              <a:defRPr/>
            </a:pPr>
            <a:r>
              <a:rPr lang="en-US" altLang="ko-KR" sz="3200" dirty="0">
                <a:solidFill>
                  <a:srgbClr val="000000"/>
                </a:solidFill>
                <a:latin typeface="Trajan Pro"/>
                <a:cs typeface="Trajan Pro"/>
              </a:rPr>
              <a:t>Fall 2023</a:t>
            </a:r>
          </a:p>
          <a:p>
            <a:pPr algn="ctr" defTabSz="914400" fontAlgn="base">
              <a:spcBef>
                <a:spcPct val="0"/>
              </a:spcBef>
              <a:spcAft>
                <a:spcPct val="0"/>
              </a:spcAft>
              <a:defRPr/>
            </a:pPr>
            <a:endParaRPr lang="en-US" altLang="ko-KR" sz="3200" dirty="0">
              <a:solidFill>
                <a:srgbClr val="000000"/>
              </a:solidFill>
              <a:latin typeface="Trajan Pro"/>
              <a:cs typeface="Trajan Pro"/>
            </a:endParaRPr>
          </a:p>
          <a:p>
            <a:pPr algn="ctr" defTabSz="914400" fontAlgn="base">
              <a:spcBef>
                <a:spcPct val="0"/>
              </a:spcBef>
              <a:spcAft>
                <a:spcPct val="0"/>
              </a:spcAft>
              <a:defRPr/>
            </a:pPr>
            <a:r>
              <a:rPr lang="en-US" altLang="ko-KR" sz="3200" dirty="0">
                <a:solidFill>
                  <a:srgbClr val="000000"/>
                </a:solidFill>
                <a:latin typeface="Trajan Pro"/>
                <a:cs typeface="Trajan Pro"/>
              </a:rPr>
              <a:t>Class 1: Introduction</a:t>
            </a:r>
          </a:p>
          <a:p>
            <a:pPr algn="ctr" defTabSz="914400" fontAlgn="base">
              <a:spcBef>
                <a:spcPct val="0"/>
              </a:spcBef>
              <a:spcAft>
                <a:spcPct val="0"/>
              </a:spcAft>
              <a:defRPr/>
            </a:pPr>
            <a:r>
              <a:rPr lang="en-US" altLang="ko-KR" sz="3200" dirty="0">
                <a:solidFill>
                  <a:srgbClr val="000000"/>
                </a:solidFill>
                <a:latin typeface="Trajan Pro"/>
                <a:cs typeface="Trajan Pro"/>
              </a:rPr>
              <a:t>(Chapter 1 in Textbook)</a:t>
            </a:r>
          </a:p>
        </p:txBody>
      </p:sp>
      <p:sp>
        <p:nvSpPr>
          <p:cNvPr id="6" name="Rectangle 5"/>
          <p:cNvSpPr>
            <a:spLocks noChangeArrowheads="1"/>
          </p:cNvSpPr>
          <p:nvPr/>
        </p:nvSpPr>
        <p:spPr bwMode="auto">
          <a:xfrm>
            <a:off x="0" y="2795849"/>
            <a:ext cx="9145588" cy="965803"/>
          </a:xfrm>
          <a:prstGeom prst="rect">
            <a:avLst/>
          </a:prstGeom>
          <a:solidFill>
            <a:schemeClr val="bg1">
              <a:alpha val="70000"/>
            </a:schemeClr>
          </a:solidFill>
          <a:ln w="9525">
            <a:noFill/>
            <a:miter lim="800000"/>
            <a:headEnd/>
            <a:tailEnd/>
          </a:ln>
          <a:effectLst/>
        </p:spPr>
        <p:txBody>
          <a:bodyPr lIns="91407" tIns="45704" rIns="91407" bIns="45704">
            <a:prstTxWarp prst="textNoShape">
              <a:avLst/>
            </a:prstTxWarp>
          </a:bodyPr>
          <a:lstStyle/>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p:txBody>
      </p:sp>
      <p:sp>
        <p:nvSpPr>
          <p:cNvPr id="2" name="TextBox 1"/>
          <p:cNvSpPr txBox="1"/>
          <p:nvPr/>
        </p:nvSpPr>
        <p:spPr>
          <a:xfrm>
            <a:off x="2691580" y="3115321"/>
            <a:ext cx="4098623" cy="646331"/>
          </a:xfrm>
          <a:prstGeom prst="rect">
            <a:avLst/>
          </a:prstGeom>
          <a:noFill/>
        </p:spPr>
        <p:txBody>
          <a:bodyPr wrap="none" rtlCol="0">
            <a:spAutoFit/>
          </a:bodyPr>
          <a:lstStyle/>
          <a:p>
            <a:r>
              <a:rPr lang="en-US" sz="3600" b="1" dirty="0"/>
              <a:t>Boleslaw Szymanski </a:t>
            </a:r>
            <a:endParaRPr lang="en-GB" sz="3600" b="1" dirty="0"/>
          </a:p>
        </p:txBody>
      </p:sp>
      <p:sp>
        <p:nvSpPr>
          <p:cNvPr id="3" name="TextBox 2"/>
          <p:cNvSpPr txBox="1"/>
          <p:nvPr/>
        </p:nvSpPr>
        <p:spPr>
          <a:xfrm>
            <a:off x="2915728" y="5408747"/>
            <a:ext cx="6229860" cy="306254"/>
          </a:xfrm>
          <a:prstGeom prst="rect">
            <a:avLst/>
          </a:prstGeom>
          <a:noFill/>
        </p:spPr>
        <p:txBody>
          <a:bodyPr wrap="square" rtlCol="0">
            <a:spAutoFit/>
          </a:bodyPr>
          <a:lstStyle/>
          <a:p>
            <a:pPr algn="r" defTabSz="914400" fontAlgn="base">
              <a:spcBef>
                <a:spcPct val="0"/>
              </a:spcBef>
              <a:spcAft>
                <a:spcPct val="0"/>
              </a:spcAft>
              <a:defRPr/>
            </a:pPr>
            <a:r>
              <a:rPr lang="en-US" sz="1400" dirty="0">
                <a:solidFill>
                  <a:srgbClr val="000000"/>
                </a:solidFill>
                <a:ea typeface="ＭＳ Ｐゴシック" charset="0"/>
                <a:cs typeface="Helvetica"/>
              </a:rPr>
              <a:t>based on slides by Albert-László Barabási &amp; </a:t>
            </a:r>
            <a:r>
              <a:rPr lang="en-US" sz="1400" dirty="0"/>
              <a:t>Roberta Sinatra</a:t>
            </a:r>
            <a:endParaRPr lang="en-US" dirty="0"/>
          </a:p>
        </p:txBody>
      </p:sp>
      <p:sp>
        <p:nvSpPr>
          <p:cNvPr id="8" name="Slide Number Placeholder 7"/>
          <p:cNvSpPr>
            <a:spLocks noGrp="1"/>
          </p:cNvSpPr>
          <p:nvPr>
            <p:ph type="sldNum" sz="quarter" idx="12"/>
          </p:nvPr>
        </p:nvSpPr>
        <p:spPr/>
        <p:txBody>
          <a:bodyPr/>
          <a:lstStyle/>
          <a:p>
            <a:fld id="{643B6938-699C-734A-AADA-439B90F52D3B}" type="slidenum">
              <a:rPr lang="en-US" smtClean="0"/>
              <a:pPr/>
              <a:t>1</a:t>
            </a:fld>
            <a:endParaRPr 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7749"/>
            <a:ext cx="9144000" cy="7155805"/>
          </a:xfrm>
          <a:prstGeom prst="rect">
            <a:avLst/>
          </a:prstGeom>
          <a:noFill/>
        </p:spPr>
        <p:txBody>
          <a:bodyPr wrap="square" rtlCol="0">
            <a:spAutoFit/>
          </a:bodyPr>
          <a:lstStyle/>
          <a:p>
            <a:pPr algn="ctr"/>
            <a:r>
              <a:rPr lang="en-US" b="1" dirty="0">
                <a:solidFill>
                  <a:srgbClr val="C00000"/>
                </a:solidFill>
              </a:rPr>
              <a:t>Calendar:</a:t>
            </a:r>
          </a:p>
          <a:p>
            <a:pPr marL="0" marR="0" indent="457200" algn="just">
              <a:spcBef>
                <a:spcPts val="0"/>
              </a:spcBef>
              <a:spcAft>
                <a:spcPts val="600"/>
              </a:spcAft>
              <a:tabLst>
                <a:tab pos="3048000" algn="ctr"/>
                <a:tab pos="6032500" algn="r"/>
              </a:tabLst>
            </a:pPr>
            <a:r>
              <a:rPr lang="en-US" sz="1600" dirty="0">
                <a:effectLst/>
                <a:latin typeface="Calibri" panose="020F0502020204030204" pitchFamily="34" charset="0"/>
                <a:ea typeface="Times New Roman" panose="02020603050405020304" pitchFamily="18" charset="0"/>
              </a:rPr>
              <a:t>The list shows the topics covered in classes, </a:t>
            </a:r>
            <a:r>
              <a:rPr lang="en-US" sz="1600" dirty="0">
                <a:solidFill>
                  <a:srgbClr val="C00000"/>
                </a:solidFill>
                <a:effectLst/>
                <a:latin typeface="Calibri" panose="020F0502020204030204" pitchFamily="34" charset="0"/>
                <a:ea typeface="Times New Roman" panose="02020603050405020304" pitchFamily="18" charset="0"/>
              </a:rPr>
              <a:t>brown</a:t>
            </a:r>
            <a:r>
              <a:rPr lang="en-US" sz="1600" dirty="0">
                <a:effectLst/>
                <a:latin typeface="Calibri" panose="020F0502020204030204" pitchFamily="34" charset="0"/>
                <a:ea typeface="Times New Roman" panose="02020603050405020304" pitchFamily="18" charset="0"/>
              </a:rPr>
              <a:t> are lectures based on textbook, </a:t>
            </a:r>
            <a:r>
              <a:rPr lang="en-US" sz="1600" b="1" dirty="0">
                <a:solidFill>
                  <a:srgbClr val="00B050"/>
                </a:solidFill>
                <a:effectLst/>
                <a:latin typeface="Calibri" panose="020F0502020204030204" pitchFamily="34" charset="0"/>
                <a:ea typeface="Times New Roman" panose="02020603050405020304" pitchFamily="18" charset="0"/>
              </a:rPr>
              <a:t>green</a:t>
            </a:r>
            <a:r>
              <a:rPr lang="en-US" sz="1600" dirty="0">
                <a:solidFill>
                  <a:srgbClr val="00B050"/>
                </a:solidFill>
                <a:effectLst/>
                <a:latin typeface="Calibri" panose="020F0502020204030204" pitchFamily="34" charset="0"/>
                <a:ea typeface="Times New Roman" panose="02020603050405020304" pitchFamily="18" charset="0"/>
              </a:rPr>
              <a:t> </a:t>
            </a:r>
            <a:r>
              <a:rPr lang="en-US" sz="1600" dirty="0">
                <a:effectLst/>
                <a:latin typeface="Calibri" panose="020F0502020204030204" pitchFamily="34" charset="0"/>
                <a:ea typeface="Times New Roman" panose="02020603050405020304" pitchFamily="18" charset="0"/>
              </a:rPr>
              <a:t>are research presentations, and </a:t>
            </a:r>
            <a:r>
              <a:rPr lang="en-US" sz="1600" b="1" dirty="0">
                <a:solidFill>
                  <a:srgbClr val="0000FF"/>
                </a:solidFill>
                <a:effectLst/>
                <a:latin typeface="Calibri" panose="020F0502020204030204" pitchFamily="34" charset="0"/>
                <a:ea typeface="Times New Roman" panose="02020603050405020304" pitchFamily="18" charset="0"/>
              </a:rPr>
              <a:t>blue</a:t>
            </a:r>
            <a:r>
              <a:rPr lang="en-US" sz="1600" dirty="0">
                <a:solidFill>
                  <a:srgbClr val="0000FF"/>
                </a:solidFill>
                <a:effectLst/>
                <a:latin typeface="Calibri" panose="020F0502020204030204" pitchFamily="34" charset="0"/>
                <a:ea typeface="Times New Roman" panose="02020603050405020304" pitchFamily="18" charset="0"/>
              </a:rPr>
              <a:t> </a:t>
            </a:r>
            <a:r>
              <a:rPr lang="en-US" sz="1600" dirty="0">
                <a:effectLst/>
                <a:latin typeface="Calibri" panose="020F0502020204030204" pitchFamily="34" charset="0"/>
                <a:ea typeface="Times New Roman" panose="02020603050405020304" pitchFamily="18" charset="0"/>
              </a:rPr>
              <a:t>are presentations by students.</a:t>
            </a:r>
          </a:p>
          <a:p>
            <a:pPr marL="0" marR="0" indent="457200" algn="just">
              <a:spcBef>
                <a:spcPts val="0"/>
              </a:spcBef>
              <a:spcAft>
                <a:spcPts val="0"/>
              </a:spcAft>
              <a:tabLst>
                <a:tab pos="3048000" algn="ctr"/>
                <a:tab pos="6032500" algn="r"/>
              </a:tabLst>
            </a:pPr>
            <a:r>
              <a:rPr lang="en-US" sz="1600" dirty="0">
                <a:effectLst/>
                <a:latin typeface="Calibri" panose="020F0502020204030204" pitchFamily="34" charset="0"/>
                <a:ea typeface="Times New Roman" panose="02020603050405020304" pitchFamily="18" charset="0"/>
              </a:rPr>
              <a:t>Aug. 28: L01 </a:t>
            </a:r>
            <a:r>
              <a:rPr lang="en-US" sz="1600" dirty="0">
                <a:solidFill>
                  <a:srgbClr val="C00000"/>
                </a:solidFill>
                <a:effectLst/>
                <a:latin typeface="Calibri" panose="020F0502020204030204" pitchFamily="34" charset="0"/>
                <a:ea typeface="Times New Roman" panose="02020603050405020304" pitchFamily="18" charset="0"/>
              </a:rPr>
              <a:t>Overview and Introduction to Network Science/Graph Theory (chapter 1)</a:t>
            </a:r>
            <a:endParaRPr lang="en-US" sz="1600" dirty="0">
              <a:effectLst/>
              <a:latin typeface="Calibri" panose="020F0502020204030204" pitchFamily="34" charset="0"/>
              <a:ea typeface="Times New Roman" panose="02020603050405020304" pitchFamily="18" charset="0"/>
            </a:endParaRPr>
          </a:p>
          <a:p>
            <a:pPr marL="0" marR="0" indent="457200" algn="just">
              <a:spcBef>
                <a:spcPts val="0"/>
              </a:spcBef>
              <a:spcAft>
                <a:spcPts val="0"/>
              </a:spcAft>
              <a:tabLst>
                <a:tab pos="3048000" algn="ctr"/>
                <a:tab pos="6032500" algn="r"/>
              </a:tabLst>
            </a:pPr>
            <a:r>
              <a:rPr lang="en-US" sz="1600" dirty="0">
                <a:latin typeface="Calibri" panose="020F0502020204030204" pitchFamily="34" charset="0"/>
                <a:ea typeface="Times New Roman" panose="02020603050405020304" pitchFamily="18" charset="0"/>
              </a:rPr>
              <a:t>Aug</a:t>
            </a:r>
            <a:r>
              <a:rPr lang="en-US" sz="1600" dirty="0">
                <a:effectLst/>
                <a:latin typeface="Calibri" panose="020F0502020204030204" pitchFamily="34" charset="0"/>
                <a:ea typeface="Times New Roman" panose="02020603050405020304" pitchFamily="18" charset="0"/>
              </a:rPr>
              <a:t>. </a:t>
            </a:r>
            <a:r>
              <a:rPr lang="en-US" sz="1600" dirty="0">
                <a:latin typeface="Calibri" panose="020F0502020204030204" pitchFamily="34" charset="0"/>
                <a:ea typeface="Times New Roman" panose="02020603050405020304" pitchFamily="18" charset="0"/>
              </a:rPr>
              <a:t>31</a:t>
            </a:r>
            <a:r>
              <a:rPr lang="en-US" sz="1600" dirty="0">
                <a:effectLst/>
                <a:latin typeface="Calibri" panose="020F0502020204030204" pitchFamily="34" charset="0"/>
                <a:ea typeface="Times New Roman" panose="02020603050405020304" pitchFamily="18" charset="0"/>
              </a:rPr>
              <a:t>: L02 </a:t>
            </a:r>
            <a:r>
              <a:rPr lang="en-US" sz="1600" dirty="0">
                <a:solidFill>
                  <a:srgbClr val="C00000"/>
                </a:solidFill>
                <a:effectLst/>
                <a:latin typeface="Calibri" panose="020F0502020204030204" pitchFamily="34" charset="0"/>
                <a:ea typeface="Times New Roman" panose="02020603050405020304" pitchFamily="18" charset="0"/>
              </a:rPr>
              <a:t>Introduction II (chapter 1)</a:t>
            </a:r>
            <a:endParaRPr lang="en-US" sz="1600" dirty="0">
              <a:effectLst/>
              <a:latin typeface="Calibri" panose="020F0502020204030204" pitchFamily="34" charset="0"/>
              <a:ea typeface="Times New Roman" panose="02020603050405020304" pitchFamily="18" charset="0"/>
            </a:endParaRPr>
          </a:p>
          <a:p>
            <a:pPr marL="0" marR="0" indent="457200" algn="just">
              <a:spcBef>
                <a:spcPts val="0"/>
              </a:spcBef>
              <a:spcAft>
                <a:spcPts val="0"/>
              </a:spcAft>
              <a:tabLst>
                <a:tab pos="3048000" algn="ctr"/>
                <a:tab pos="6032500" algn="r"/>
              </a:tabLst>
            </a:pPr>
            <a:r>
              <a:rPr lang="en-US" sz="1600" dirty="0">
                <a:effectLst/>
                <a:latin typeface="Calibri" panose="020F0502020204030204" pitchFamily="34" charset="0"/>
                <a:ea typeface="Times New Roman" panose="02020603050405020304" pitchFamily="18" charset="0"/>
              </a:rPr>
              <a:t>Sept. 05: L03 </a:t>
            </a:r>
            <a:r>
              <a:rPr lang="en-US" sz="1600" dirty="0">
                <a:solidFill>
                  <a:srgbClr val="C00000"/>
                </a:solidFill>
                <a:effectLst/>
                <a:latin typeface="Calibri" panose="020F0502020204030204" pitchFamily="34" charset="0"/>
                <a:ea typeface="Times New Roman" panose="02020603050405020304" pitchFamily="18" charset="0"/>
              </a:rPr>
              <a:t>Graph Theory (chapter 2) topics for student presentations;</a:t>
            </a:r>
            <a:endParaRPr lang="en-US" sz="1600" dirty="0">
              <a:effectLst/>
              <a:latin typeface="Calibri" panose="020F0502020204030204" pitchFamily="34" charset="0"/>
              <a:ea typeface="Times New Roman" panose="02020603050405020304" pitchFamily="18" charset="0"/>
            </a:endParaRPr>
          </a:p>
          <a:p>
            <a:pPr marL="0" marR="0" indent="457200" algn="just">
              <a:spcBef>
                <a:spcPts val="0"/>
              </a:spcBef>
              <a:spcAft>
                <a:spcPts val="0"/>
              </a:spcAft>
              <a:tabLst>
                <a:tab pos="3048000" algn="ctr"/>
                <a:tab pos="6032500" algn="r"/>
              </a:tabLst>
            </a:pPr>
            <a:r>
              <a:rPr lang="en-US" sz="1600" dirty="0">
                <a:effectLst/>
                <a:latin typeface="Calibri" panose="020F0502020204030204" pitchFamily="34" charset="0"/>
                <a:ea typeface="Times New Roman" panose="02020603050405020304" pitchFamily="18" charset="0"/>
              </a:rPr>
              <a:t>Sept. 07: L04 </a:t>
            </a:r>
            <a:r>
              <a:rPr lang="en-US" sz="1600" dirty="0">
                <a:solidFill>
                  <a:srgbClr val="C00000"/>
                </a:solidFill>
                <a:effectLst/>
                <a:latin typeface="Calibri" panose="020F0502020204030204" pitchFamily="34" charset="0"/>
                <a:ea typeface="Times New Roman" panose="02020603050405020304" pitchFamily="18" charset="0"/>
              </a:rPr>
              <a:t>Graph Theory II (chapter 2)</a:t>
            </a:r>
            <a:endParaRPr lang="en-US" sz="1600" dirty="0">
              <a:effectLst/>
              <a:latin typeface="Calibri" panose="020F0502020204030204" pitchFamily="34" charset="0"/>
              <a:ea typeface="Times New Roman" panose="02020603050405020304" pitchFamily="18" charset="0"/>
            </a:endParaRPr>
          </a:p>
          <a:p>
            <a:pPr marL="0" marR="0" indent="457200" algn="just">
              <a:spcBef>
                <a:spcPts val="0"/>
              </a:spcBef>
              <a:spcAft>
                <a:spcPts val="0"/>
              </a:spcAft>
              <a:tabLst>
                <a:tab pos="3048000" algn="ctr"/>
                <a:tab pos="6032500" algn="r"/>
              </a:tabLst>
            </a:pPr>
            <a:r>
              <a:rPr lang="en-US" sz="1600" dirty="0">
                <a:effectLst/>
                <a:latin typeface="Calibri" panose="020F0502020204030204" pitchFamily="34" charset="0"/>
                <a:ea typeface="Times New Roman" panose="02020603050405020304" pitchFamily="18" charset="0"/>
              </a:rPr>
              <a:t>Sept. 11: L05 </a:t>
            </a:r>
            <a:r>
              <a:rPr lang="en-US" sz="1600" dirty="0">
                <a:solidFill>
                  <a:srgbClr val="C00000"/>
                </a:solidFill>
                <a:effectLst/>
                <a:latin typeface="Calibri" panose="020F0502020204030204" pitchFamily="34" charset="0"/>
                <a:ea typeface="Times New Roman" panose="02020603050405020304" pitchFamily="18" charset="0"/>
              </a:rPr>
              <a:t>Random Networks (chapter 3)</a:t>
            </a:r>
          </a:p>
          <a:p>
            <a:pPr marL="0" marR="0" indent="457200" algn="just">
              <a:spcBef>
                <a:spcPts val="0"/>
              </a:spcBef>
              <a:spcAft>
                <a:spcPts val="0"/>
              </a:spcAft>
              <a:tabLst>
                <a:tab pos="3048000" algn="ctr"/>
                <a:tab pos="6032500" algn="r"/>
              </a:tabLst>
            </a:pPr>
            <a:r>
              <a:rPr lang="en-US" sz="1600" b="1" dirty="0">
                <a:effectLst/>
                <a:latin typeface="Calibri" panose="020F0502020204030204" pitchFamily="34" charset="0"/>
                <a:ea typeface="Times New Roman" panose="02020603050405020304" pitchFamily="18" charset="0"/>
              </a:rPr>
              <a:t>Sept 14:</a:t>
            </a:r>
            <a:r>
              <a:rPr lang="en-US" sz="1600" dirty="0">
                <a:effectLst/>
                <a:latin typeface="Calibri" panose="020F0502020204030204" pitchFamily="34" charset="0"/>
                <a:ea typeface="Times New Roman" panose="02020603050405020304" pitchFamily="18" charset="0"/>
              </a:rPr>
              <a:t> </a:t>
            </a:r>
            <a:r>
              <a:rPr lang="en-US" sz="1600" b="1" dirty="0">
                <a:effectLst/>
                <a:latin typeface="Calibri" panose="020F0502020204030204" pitchFamily="34" charset="0"/>
                <a:ea typeface="Times New Roman" panose="02020603050405020304" pitchFamily="18" charset="0"/>
              </a:rPr>
              <a:t>Deadline for</a:t>
            </a:r>
            <a:r>
              <a:rPr lang="en-US" sz="1600" dirty="0">
                <a:effectLst/>
                <a:latin typeface="Calibri" panose="020F0502020204030204" pitchFamily="34" charset="0"/>
                <a:ea typeface="Times New Roman" panose="02020603050405020304" pitchFamily="18" charset="0"/>
              </a:rPr>
              <a:t> </a:t>
            </a:r>
            <a:r>
              <a:rPr lang="en-US" sz="1600" b="1" dirty="0">
                <a:effectLst/>
                <a:latin typeface="Calibri" panose="020F0502020204030204" pitchFamily="34" charset="0"/>
                <a:ea typeface="Times New Roman" panose="02020603050405020304" pitchFamily="18" charset="0"/>
              </a:rPr>
              <a:t>research topic selections by graduates due before noon</a:t>
            </a:r>
            <a:endParaRPr lang="en-US" sz="1600" dirty="0">
              <a:effectLst/>
              <a:latin typeface="Calibri" panose="020F0502020204030204" pitchFamily="34" charset="0"/>
              <a:ea typeface="Times New Roman" panose="02020603050405020304" pitchFamily="18" charset="0"/>
            </a:endParaRPr>
          </a:p>
          <a:p>
            <a:pPr marL="0" marR="0" indent="457200" algn="just">
              <a:spcBef>
                <a:spcPts val="0"/>
              </a:spcBef>
              <a:spcAft>
                <a:spcPts val="0"/>
              </a:spcAft>
              <a:tabLst>
                <a:tab pos="3048000" algn="ctr"/>
                <a:tab pos="6032500" algn="r"/>
              </a:tabLst>
            </a:pPr>
            <a:r>
              <a:rPr lang="en-US" sz="1600" dirty="0">
                <a:effectLst/>
                <a:latin typeface="Calibri" panose="020F0502020204030204" pitchFamily="34" charset="0"/>
                <a:ea typeface="Times New Roman" panose="02020603050405020304" pitchFamily="18" charset="0"/>
              </a:rPr>
              <a:t>Sept. 14:L06 </a:t>
            </a:r>
            <a:r>
              <a:rPr lang="en-US" sz="1600" dirty="0">
                <a:solidFill>
                  <a:srgbClr val="C00000"/>
                </a:solidFill>
                <a:effectLst/>
                <a:latin typeface="Calibri" panose="020F0502020204030204" pitchFamily="34" charset="0"/>
                <a:ea typeface="Times New Roman" panose="02020603050405020304" pitchFamily="18" charset="0"/>
              </a:rPr>
              <a:t>Scale Free Networks (chapter 4); </a:t>
            </a:r>
            <a:endParaRPr lang="en-US" sz="1600" dirty="0">
              <a:effectLst/>
              <a:latin typeface="Calibri" panose="020F0502020204030204" pitchFamily="34" charset="0"/>
              <a:ea typeface="Times New Roman" panose="02020603050405020304" pitchFamily="18" charset="0"/>
            </a:endParaRPr>
          </a:p>
          <a:p>
            <a:pPr marL="0" marR="0" indent="457200" algn="just">
              <a:spcBef>
                <a:spcPts val="0"/>
              </a:spcBef>
              <a:spcAft>
                <a:spcPts val="0"/>
              </a:spcAft>
              <a:tabLst>
                <a:tab pos="3048000" algn="ctr"/>
                <a:tab pos="6032500" algn="r"/>
              </a:tabLst>
            </a:pPr>
            <a:r>
              <a:rPr lang="en-US" sz="1600" dirty="0">
                <a:effectLst/>
                <a:latin typeface="Calibri" panose="020F0502020204030204" pitchFamily="34" charset="0"/>
                <a:ea typeface="Times New Roman" panose="02020603050405020304" pitchFamily="18" charset="0"/>
              </a:rPr>
              <a:t>Sept. 18: L07 </a:t>
            </a:r>
            <a:r>
              <a:rPr lang="en-US" sz="1600" b="1" dirty="0">
                <a:solidFill>
                  <a:srgbClr val="00B050"/>
                </a:solidFill>
                <a:effectLst/>
                <a:latin typeface="Calibri" panose="020F0502020204030204" pitchFamily="34" charset="0"/>
                <a:ea typeface="Times New Roman" panose="02020603050405020304" pitchFamily="18" charset="0"/>
              </a:rPr>
              <a:t>Research: U.S. Senate Clustering; U.S. Congress Polarization II;</a:t>
            </a:r>
            <a:r>
              <a:rPr lang="en-US" sz="1600" dirty="0">
                <a:solidFill>
                  <a:srgbClr val="00B050"/>
                </a:solidFill>
                <a:effectLst/>
                <a:latin typeface="Calibri" panose="020F0502020204030204" pitchFamily="34" charset="0"/>
                <a:ea typeface="Times New Roman" panose="02020603050405020304" pitchFamily="18" charset="0"/>
              </a:rPr>
              <a:t> </a:t>
            </a:r>
            <a:r>
              <a:rPr lang="en-US" sz="1800" b="1" dirty="0">
                <a:solidFill>
                  <a:srgbClr val="00B050"/>
                </a:solidFill>
                <a:effectLst/>
                <a:latin typeface="Calibri" panose="020F0502020204030204" pitchFamily="34" charset="0"/>
                <a:ea typeface="Times New Roman" panose="02020603050405020304" pitchFamily="18" charset="0"/>
              </a:rPr>
              <a:t>(Constitution Day)</a:t>
            </a:r>
            <a:r>
              <a:rPr lang="en-US" sz="1800" dirty="0">
                <a:effectLst/>
                <a:latin typeface="Calibri" panose="020F0502020204030204" pitchFamily="34" charset="0"/>
                <a:ea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endParaRPr>
          </a:p>
          <a:p>
            <a:pPr marL="0" marR="0" indent="457200" algn="just">
              <a:spcBef>
                <a:spcPts val="0"/>
              </a:spcBef>
              <a:spcAft>
                <a:spcPts val="0"/>
              </a:spcAft>
              <a:tabLst>
                <a:tab pos="3048000" algn="ctr"/>
                <a:tab pos="6032500" algn="r"/>
              </a:tabLst>
            </a:pPr>
            <a:r>
              <a:rPr lang="en-US" sz="1600" dirty="0">
                <a:effectLst/>
                <a:latin typeface="Calibri" panose="020F0502020204030204" pitchFamily="34" charset="0"/>
                <a:ea typeface="Times New Roman" panose="02020603050405020304" pitchFamily="18" charset="0"/>
              </a:rPr>
              <a:t>Sept. 21: L08 Introduction to Gephi + Examples; </a:t>
            </a:r>
            <a:r>
              <a:rPr lang="en-US" sz="1800" b="1" dirty="0">
                <a:effectLst/>
                <a:latin typeface="Calibri" panose="020F0502020204030204" pitchFamily="34" charset="0"/>
                <a:ea typeface="Times New Roman" panose="02020603050405020304" pitchFamily="18" charset="0"/>
              </a:rPr>
              <a:t>Undergraduate Assignment out, due Oct. 16</a:t>
            </a:r>
            <a:r>
              <a:rPr lang="en-US" sz="1800" dirty="0">
                <a:effectLst/>
                <a:latin typeface="Calibri" panose="020F0502020204030204" pitchFamily="34" charset="0"/>
                <a:ea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endParaRPr>
          </a:p>
          <a:p>
            <a:pPr marL="0" marR="0" indent="457200" algn="just">
              <a:spcBef>
                <a:spcPts val="0"/>
              </a:spcBef>
              <a:spcAft>
                <a:spcPts val="0"/>
              </a:spcAft>
              <a:tabLst>
                <a:tab pos="3048000" algn="ctr"/>
                <a:tab pos="6032500" algn="r"/>
              </a:tabLst>
            </a:pPr>
            <a:r>
              <a:rPr lang="en-US" sz="1600" dirty="0">
                <a:effectLst/>
                <a:latin typeface="Calibri" panose="020F0502020204030204" pitchFamily="34" charset="0"/>
                <a:ea typeface="Times New Roman" panose="02020603050405020304" pitchFamily="18" charset="0"/>
              </a:rPr>
              <a:t>Sept. 25: L09</a:t>
            </a:r>
            <a:r>
              <a:rPr lang="en-US" sz="1600" dirty="0">
                <a:solidFill>
                  <a:srgbClr val="C00000"/>
                </a:solidFill>
                <a:effectLst/>
                <a:latin typeface="Calibri" panose="020F0502020204030204" pitchFamily="34" charset="0"/>
                <a:ea typeface="Times New Roman" panose="02020603050405020304" pitchFamily="18" charset="0"/>
              </a:rPr>
              <a:t> </a:t>
            </a:r>
            <a:r>
              <a:rPr lang="en-US" sz="1600" dirty="0">
                <a:effectLst/>
                <a:latin typeface="Calibri" panose="020F0502020204030204" pitchFamily="34" charset="0"/>
                <a:ea typeface="Times New Roman" panose="02020603050405020304" pitchFamily="18" charset="0"/>
              </a:rPr>
              <a:t>Q&amp;A session for H1; </a:t>
            </a:r>
            <a:r>
              <a:rPr lang="en-US" sz="1600" dirty="0" err="1">
                <a:solidFill>
                  <a:srgbClr val="C00000"/>
                </a:solidFill>
                <a:effectLst/>
                <a:latin typeface="Calibri" panose="020F0502020204030204" pitchFamily="34" charset="0"/>
                <a:ea typeface="Times New Roman" panose="02020603050405020304" pitchFamily="18" charset="0"/>
              </a:rPr>
              <a:t>Barabasi</a:t>
            </a:r>
            <a:r>
              <a:rPr lang="en-US" sz="1600" dirty="0">
                <a:solidFill>
                  <a:srgbClr val="C00000"/>
                </a:solidFill>
                <a:effectLst/>
                <a:latin typeface="Calibri" panose="020F0502020204030204" pitchFamily="34" charset="0"/>
                <a:ea typeface="Times New Roman" panose="02020603050405020304" pitchFamily="18" charset="0"/>
              </a:rPr>
              <a:t>-Albert Model (chapter 5);</a:t>
            </a:r>
            <a:endParaRPr lang="en-US" sz="1600" dirty="0">
              <a:effectLst/>
              <a:latin typeface="Calibri" panose="020F0502020204030204" pitchFamily="34" charset="0"/>
              <a:ea typeface="Times New Roman" panose="02020603050405020304" pitchFamily="18" charset="0"/>
            </a:endParaRPr>
          </a:p>
          <a:p>
            <a:pPr marL="0" marR="0" indent="457200" algn="just">
              <a:spcBef>
                <a:spcPts val="0"/>
              </a:spcBef>
              <a:spcAft>
                <a:spcPts val="0"/>
              </a:spcAft>
              <a:tabLst>
                <a:tab pos="3048000" algn="ctr"/>
                <a:tab pos="6032500" algn="r"/>
              </a:tabLst>
            </a:pPr>
            <a:r>
              <a:rPr lang="en-US" sz="1600" b="1" dirty="0">
                <a:effectLst/>
                <a:latin typeface="Calibri" panose="020F0502020204030204" pitchFamily="34" charset="0"/>
                <a:ea typeface="Times New Roman" panose="02020603050405020304" pitchFamily="18" charset="0"/>
              </a:rPr>
              <a:t>Sept. 28;</a:t>
            </a:r>
            <a:r>
              <a:rPr lang="en-US" sz="1600" dirty="0">
                <a:effectLst/>
                <a:latin typeface="Calibri" panose="020F0502020204030204" pitchFamily="34" charset="0"/>
                <a:ea typeface="Times New Roman" panose="02020603050405020304" pitchFamily="18" charset="0"/>
              </a:rPr>
              <a:t> </a:t>
            </a:r>
            <a:r>
              <a:rPr lang="en-US" sz="1600" b="1" dirty="0">
                <a:effectLst/>
                <a:latin typeface="Calibri" panose="020F0502020204030204" pitchFamily="34" charset="0"/>
                <a:ea typeface="Times New Roman" panose="02020603050405020304" pitchFamily="18" charset="0"/>
              </a:rPr>
              <a:t>Deadline for</a:t>
            </a:r>
            <a:r>
              <a:rPr lang="en-US" sz="1600" dirty="0">
                <a:effectLst/>
                <a:latin typeface="Calibri" panose="020F0502020204030204" pitchFamily="34" charset="0"/>
                <a:ea typeface="Times New Roman" panose="02020603050405020304" pitchFamily="18" charset="0"/>
              </a:rPr>
              <a:t> </a:t>
            </a:r>
            <a:r>
              <a:rPr lang="en-US" sz="1600" b="1" dirty="0">
                <a:effectLst/>
                <a:latin typeface="Calibri" panose="020F0502020204030204" pitchFamily="34" charset="0"/>
                <a:ea typeface="Times New Roman" panose="02020603050405020304" pitchFamily="18" charset="0"/>
              </a:rPr>
              <a:t>undergraduates to register their networks before noon</a:t>
            </a:r>
            <a:endParaRPr lang="en-US" sz="1600" dirty="0">
              <a:effectLst/>
              <a:latin typeface="Calibri" panose="020F0502020204030204" pitchFamily="34" charset="0"/>
              <a:ea typeface="Times New Roman" panose="02020603050405020304" pitchFamily="18" charset="0"/>
            </a:endParaRPr>
          </a:p>
          <a:p>
            <a:pPr marL="0" marR="0" indent="457200" algn="just">
              <a:spcBef>
                <a:spcPts val="0"/>
              </a:spcBef>
              <a:spcAft>
                <a:spcPts val="0"/>
              </a:spcAft>
              <a:tabLst>
                <a:tab pos="3048000" algn="ctr"/>
                <a:tab pos="6032500" algn="r"/>
              </a:tabLst>
            </a:pPr>
            <a:r>
              <a:rPr lang="en-US" sz="1600" dirty="0">
                <a:effectLst/>
                <a:latin typeface="Calibri" panose="020F0502020204030204" pitchFamily="34" charset="0"/>
                <a:ea typeface="Times New Roman" panose="02020603050405020304" pitchFamily="18" charset="0"/>
              </a:rPr>
              <a:t>Sept. 28: L10 </a:t>
            </a:r>
            <a:r>
              <a:rPr lang="en-US" sz="1600" dirty="0" err="1">
                <a:solidFill>
                  <a:srgbClr val="C00000"/>
                </a:solidFill>
                <a:effectLst/>
                <a:latin typeface="Calibri" panose="020F0502020204030204" pitchFamily="34" charset="0"/>
                <a:ea typeface="Times New Roman" panose="02020603050405020304" pitchFamily="18" charset="0"/>
              </a:rPr>
              <a:t>Barabasi</a:t>
            </a:r>
            <a:r>
              <a:rPr lang="en-US" sz="1600" dirty="0">
                <a:solidFill>
                  <a:srgbClr val="C00000"/>
                </a:solidFill>
                <a:effectLst/>
                <a:latin typeface="Calibri" panose="020F0502020204030204" pitchFamily="34" charset="0"/>
                <a:ea typeface="Times New Roman" panose="02020603050405020304" pitchFamily="18" charset="0"/>
              </a:rPr>
              <a:t>-Albert Model (chapter 5); </a:t>
            </a:r>
            <a:endParaRPr lang="en-US" sz="1600" dirty="0">
              <a:effectLst/>
              <a:latin typeface="Calibri" panose="020F0502020204030204" pitchFamily="34" charset="0"/>
              <a:ea typeface="Times New Roman" panose="02020603050405020304" pitchFamily="18" charset="0"/>
            </a:endParaRPr>
          </a:p>
          <a:p>
            <a:pPr marL="0" marR="0" indent="457200" algn="just">
              <a:spcBef>
                <a:spcPts val="0"/>
              </a:spcBef>
              <a:spcAft>
                <a:spcPts val="0"/>
              </a:spcAft>
              <a:tabLst>
                <a:tab pos="3048000" algn="ctr"/>
                <a:tab pos="6032500" algn="r"/>
              </a:tabLst>
            </a:pPr>
            <a:r>
              <a:rPr lang="en-US" sz="1600" dirty="0">
                <a:effectLst/>
                <a:latin typeface="Calibri" panose="020F0502020204030204" pitchFamily="34" charset="0"/>
                <a:ea typeface="Times New Roman" panose="02020603050405020304" pitchFamily="18" charset="0"/>
              </a:rPr>
              <a:t>Oct. 02: L11 </a:t>
            </a:r>
            <a:r>
              <a:rPr lang="en-US" sz="1600" dirty="0" err="1">
                <a:solidFill>
                  <a:srgbClr val="C00000"/>
                </a:solidFill>
                <a:effectLst/>
                <a:latin typeface="Calibri" panose="020F0502020204030204" pitchFamily="34" charset="0"/>
                <a:ea typeface="Times New Roman" panose="02020603050405020304" pitchFamily="18" charset="0"/>
              </a:rPr>
              <a:t>Barabasi</a:t>
            </a:r>
            <a:r>
              <a:rPr lang="en-US" sz="1600" dirty="0">
                <a:solidFill>
                  <a:srgbClr val="C00000"/>
                </a:solidFill>
                <a:effectLst/>
                <a:latin typeface="Calibri" panose="020F0502020204030204" pitchFamily="34" charset="0"/>
                <a:ea typeface="Times New Roman" panose="02020603050405020304" pitchFamily="18" charset="0"/>
              </a:rPr>
              <a:t>-Albert Model II (chapter 5); </a:t>
            </a:r>
            <a:endParaRPr lang="en-US" sz="1600" dirty="0">
              <a:effectLst/>
              <a:latin typeface="Calibri" panose="020F0502020204030204" pitchFamily="34" charset="0"/>
              <a:ea typeface="Times New Roman" panose="02020603050405020304" pitchFamily="18" charset="0"/>
            </a:endParaRPr>
          </a:p>
          <a:p>
            <a:pPr marL="0" marR="0" indent="457200" algn="just">
              <a:spcBef>
                <a:spcPts val="0"/>
              </a:spcBef>
              <a:spcAft>
                <a:spcPts val="0"/>
              </a:spcAft>
              <a:tabLst>
                <a:tab pos="3048000" algn="ctr"/>
                <a:tab pos="6032500" algn="r"/>
              </a:tabLst>
            </a:pPr>
            <a:r>
              <a:rPr lang="en-US" sz="1600" b="1" dirty="0">
                <a:effectLst/>
                <a:latin typeface="Calibri" panose="020F0502020204030204" pitchFamily="34" charset="0"/>
                <a:ea typeface="Times New Roman" panose="02020603050405020304" pitchFamily="18" charset="0"/>
              </a:rPr>
              <a:t>Oct. 05:</a:t>
            </a:r>
            <a:r>
              <a:rPr lang="en-US" sz="1600" dirty="0">
                <a:effectLst/>
                <a:latin typeface="Calibri" panose="020F0502020204030204" pitchFamily="34" charset="0"/>
                <a:ea typeface="Times New Roman" panose="02020603050405020304" pitchFamily="18" charset="0"/>
              </a:rPr>
              <a:t> </a:t>
            </a:r>
            <a:r>
              <a:rPr lang="en-US" sz="1600" b="1" dirty="0">
                <a:effectLst/>
                <a:latin typeface="Calibri" panose="020F0502020204030204" pitchFamily="34" charset="0"/>
                <a:ea typeface="Times New Roman" panose="02020603050405020304" pitchFamily="18" charset="0"/>
              </a:rPr>
              <a:t>Deadline for</a:t>
            </a:r>
            <a:r>
              <a:rPr lang="en-US" sz="1600" dirty="0">
                <a:effectLst/>
                <a:latin typeface="Calibri" panose="020F0502020204030204" pitchFamily="34" charset="0"/>
                <a:ea typeface="Times New Roman" panose="02020603050405020304" pitchFamily="18" charset="0"/>
              </a:rPr>
              <a:t> </a:t>
            </a:r>
            <a:r>
              <a:rPr lang="en-US" sz="1600" b="1" dirty="0">
                <a:effectLst/>
                <a:latin typeface="Calibri" panose="020F0502020204030204" pitchFamily="34" charset="0"/>
                <a:ea typeface="Times New Roman" panose="02020603050405020304" pitchFamily="18" charset="0"/>
              </a:rPr>
              <a:t>research plan writes up by grads before noon</a:t>
            </a:r>
            <a:r>
              <a:rPr lang="en-US" sz="1600" dirty="0">
                <a:effectLst/>
                <a:latin typeface="Calibri" panose="020F0502020204030204" pitchFamily="34" charset="0"/>
                <a:ea typeface="Times New Roman" panose="02020603050405020304" pitchFamily="18" charset="0"/>
              </a:rPr>
              <a:t> </a:t>
            </a:r>
            <a:r>
              <a:rPr lang="en-US" sz="1600" dirty="0">
                <a:solidFill>
                  <a:srgbClr val="0000FF"/>
                </a:solidFill>
                <a:effectLst/>
                <a:latin typeface="Calibri" panose="020F0502020204030204" pitchFamily="34" charset="0"/>
                <a:ea typeface="Times New Roman" panose="02020603050405020304" pitchFamily="18" charset="0"/>
              </a:rPr>
              <a:t>         </a:t>
            </a:r>
            <a:endParaRPr lang="en-US" sz="1600" dirty="0">
              <a:effectLst/>
              <a:latin typeface="Calibri" panose="020F0502020204030204" pitchFamily="34" charset="0"/>
              <a:ea typeface="Times New Roman" panose="02020603050405020304" pitchFamily="18" charset="0"/>
            </a:endParaRPr>
          </a:p>
          <a:p>
            <a:pPr indent="457200" algn="just">
              <a:tabLst>
                <a:tab pos="3048000" algn="ctr"/>
                <a:tab pos="6032500" algn="r"/>
              </a:tabLst>
            </a:pPr>
            <a:r>
              <a:rPr lang="en-US" sz="1600" dirty="0">
                <a:effectLst/>
                <a:latin typeface="Calibri" panose="020F0502020204030204" pitchFamily="34" charset="0"/>
                <a:ea typeface="Times New Roman" panose="02020603050405020304" pitchFamily="18" charset="0"/>
              </a:rPr>
              <a:t>Oct. 05: L12 </a:t>
            </a:r>
            <a:r>
              <a:rPr lang="en-US" sz="1600" dirty="0">
                <a:solidFill>
                  <a:srgbClr val="C00000"/>
                </a:solidFill>
                <a:effectLst/>
                <a:latin typeface="Calibri" panose="020F0502020204030204" pitchFamily="34" charset="0"/>
                <a:ea typeface="Times New Roman" panose="02020603050405020304" pitchFamily="18" charset="0"/>
              </a:rPr>
              <a:t>Degree Correlation (chapter 7)</a:t>
            </a:r>
            <a:endParaRPr lang="en-US" sz="1600" dirty="0">
              <a:effectLst/>
              <a:latin typeface="Calibri" panose="020F0502020204030204" pitchFamily="34" charset="0"/>
              <a:ea typeface="Times New Roman" panose="02020603050405020304" pitchFamily="18" charset="0"/>
            </a:endParaRPr>
          </a:p>
          <a:p>
            <a:pPr indent="457200" algn="just">
              <a:tabLst>
                <a:tab pos="3048000" algn="ctr"/>
                <a:tab pos="6032500" algn="r"/>
              </a:tabLst>
            </a:pPr>
            <a:r>
              <a:rPr lang="en-US" sz="1600" dirty="0">
                <a:effectLst/>
                <a:latin typeface="Calibri" panose="020F0502020204030204" pitchFamily="34" charset="0"/>
                <a:ea typeface="Times New Roman" panose="02020603050405020304" pitchFamily="18" charset="0"/>
              </a:rPr>
              <a:t>Oct. 12: L13 </a:t>
            </a:r>
            <a:r>
              <a:rPr lang="en-US" sz="1600" dirty="0">
                <a:solidFill>
                  <a:srgbClr val="C00000"/>
                </a:solidFill>
                <a:effectLst/>
                <a:latin typeface="Calibri" panose="020F0502020204030204" pitchFamily="34" charset="0"/>
                <a:ea typeface="Times New Roman" panose="02020603050405020304" pitchFamily="18" charset="0"/>
              </a:rPr>
              <a:t>Degree Correlation II (chapter 7)</a:t>
            </a:r>
            <a:endParaRPr lang="en-US" sz="1600" dirty="0">
              <a:effectLst/>
              <a:latin typeface="Calibri" panose="020F0502020204030204" pitchFamily="34" charset="0"/>
              <a:ea typeface="Times New Roman" panose="02020603050405020304" pitchFamily="18" charset="0"/>
            </a:endParaRPr>
          </a:p>
          <a:p>
            <a:pPr marL="0" marR="0" indent="457200" algn="just">
              <a:spcBef>
                <a:spcPts val="0"/>
              </a:spcBef>
              <a:spcAft>
                <a:spcPts val="0"/>
              </a:spcAft>
              <a:tabLst>
                <a:tab pos="3048000" algn="ctr"/>
                <a:tab pos="6032500" algn="r"/>
              </a:tabLst>
            </a:pPr>
            <a:r>
              <a:rPr lang="en-US" sz="1600" b="1" dirty="0">
                <a:effectLst/>
                <a:latin typeface="Calibri" panose="020F0502020204030204" pitchFamily="34" charset="0"/>
                <a:ea typeface="Times New Roman" panose="02020603050405020304" pitchFamily="18" charset="0"/>
              </a:rPr>
              <a:t>Oct. 16:</a:t>
            </a:r>
            <a:r>
              <a:rPr lang="en-US" sz="1600" dirty="0">
                <a:effectLst/>
                <a:latin typeface="Calibri" panose="020F0502020204030204" pitchFamily="34" charset="0"/>
                <a:ea typeface="Times New Roman" panose="02020603050405020304" pitchFamily="18" charset="0"/>
              </a:rPr>
              <a:t> </a:t>
            </a:r>
            <a:r>
              <a:rPr lang="en-US" sz="1600" b="1" dirty="0">
                <a:effectLst/>
                <a:latin typeface="Calibri" panose="020F0502020204030204" pitchFamily="34" charset="0"/>
                <a:ea typeface="Times New Roman" panose="02020603050405020304" pitchFamily="18" charset="0"/>
              </a:rPr>
              <a:t>Graduate research plan write ups and undergraduate assignment are due before midnight </a:t>
            </a:r>
          </a:p>
          <a:p>
            <a:endParaRPr lang="en-US" sz="1600" dirty="0"/>
          </a:p>
          <a:p>
            <a:pPr algn="ctr"/>
            <a:r>
              <a:rPr lang="en-US" sz="2000" b="1" dirty="0">
                <a:solidFill>
                  <a:srgbClr val="C00000"/>
                </a:solidFill>
              </a:rPr>
              <a:t>  </a:t>
            </a:r>
            <a:endParaRPr lang="en-US" sz="2000" dirty="0">
              <a:solidFill>
                <a:srgbClr val="C00000"/>
              </a:solidFill>
            </a:endParaRPr>
          </a:p>
          <a:p>
            <a:endParaRPr lang="en-US" dirty="0"/>
          </a:p>
          <a:p>
            <a:pPr algn="ctr"/>
            <a:endParaRPr lang="en-US" dirty="0"/>
          </a:p>
          <a:p>
            <a:endParaRPr lang="en-US" sz="2000" dirty="0"/>
          </a:p>
          <a:p>
            <a:r>
              <a:rPr lang="en-US" dirty="0"/>
              <a:t> </a:t>
            </a:r>
          </a:p>
          <a:p>
            <a:endParaRPr lang="en-US" b="1" dirty="0">
              <a:solidFill>
                <a:srgbClr val="C00000"/>
              </a:solidFill>
            </a:endParaRPr>
          </a:p>
        </p:txBody>
      </p:sp>
      <p:sp>
        <p:nvSpPr>
          <p:cNvPr id="4" name="Slide Number Placeholder 3"/>
          <p:cNvSpPr>
            <a:spLocks noGrp="1"/>
          </p:cNvSpPr>
          <p:nvPr>
            <p:ph type="sldNum" sz="quarter" idx="12"/>
          </p:nvPr>
        </p:nvSpPr>
        <p:spPr/>
        <p:txBody>
          <a:bodyPr/>
          <a:lstStyle/>
          <a:p>
            <a:fld id="{643B6938-699C-734A-AADA-439B90F52D3B}" type="slidenum">
              <a:rPr lang="en-US" smtClean="0"/>
              <a:pPr/>
              <a:t>10</a:t>
            </a:fld>
            <a:endParaRPr lang="en-US"/>
          </a:p>
        </p:txBody>
      </p:sp>
    </p:spTree>
    <p:extLst>
      <p:ext uri="{BB962C8B-B14F-4D97-AF65-F5344CB8AC3E}">
        <p14:creationId xmlns:p14="http://schemas.microsoft.com/office/powerpoint/2010/main" val="880723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134225"/>
            <a:ext cx="9144000" cy="1446550"/>
          </a:xfrm>
          <a:prstGeom prst="rect">
            <a:avLst/>
          </a:prstGeom>
          <a:noFill/>
        </p:spPr>
        <p:txBody>
          <a:bodyPr wrap="square" rtlCol="0">
            <a:spAutoFit/>
          </a:bodyPr>
          <a:lstStyle/>
          <a:p>
            <a:pPr algn="ctr"/>
            <a:r>
              <a:rPr lang="en-US" sz="4400" dirty="0">
                <a:latin typeface="Helvetica"/>
                <a:cs typeface="Helvetica"/>
              </a:rPr>
              <a:t>FROM SADDAM HUSSEIN TO NETWORK THEORY </a:t>
            </a:r>
          </a:p>
        </p:txBody>
      </p: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chemeClr val="bg1"/>
                </a:solidFill>
                <a:latin typeface="Helvetica" pitchFamily="36" charset="0"/>
                <a:ea typeface="Helvetica" pitchFamily="36" charset="0"/>
                <a:cs typeface="Helvetica" pitchFamily="36" charset="0"/>
              </a:rPr>
              <a:t>Section 2: 					</a:t>
            </a:r>
            <a:r>
              <a:rPr lang="en-US" sz="1600" dirty="0">
                <a:solidFill>
                  <a:srgbClr val="FFFFFF"/>
                </a:solidFill>
              </a:rPr>
              <a:t>FROM SADDAM HUSSEIN TO NETWORK THEORY </a:t>
            </a:r>
          </a:p>
          <a:p>
            <a:pPr lvl="0">
              <a:spcBef>
                <a:spcPct val="20000"/>
              </a:spcBef>
            </a:pP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7"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4" name="Slide Number Placeholder 3"/>
          <p:cNvSpPr>
            <a:spLocks noGrp="1"/>
          </p:cNvSpPr>
          <p:nvPr>
            <p:ph type="sldNum" sz="quarter" idx="12"/>
          </p:nvPr>
        </p:nvSpPr>
        <p:spPr/>
        <p:txBody>
          <a:bodyPr/>
          <a:lstStyle/>
          <a:p>
            <a:fld id="{643B6938-699C-734A-AADA-439B90F52D3B}" type="slidenum">
              <a:rPr lang="en-US" smtClean="0"/>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565650" y="2852209"/>
            <a:ext cx="12700" cy="10583"/>
          </a:xfrm>
          <a:prstGeom prst="rect">
            <a:avLst/>
          </a:prstGeom>
        </p:spPr>
      </p:pic>
      <p:pic>
        <p:nvPicPr>
          <p:cNvPr id="13" name="Picture 12"/>
          <p:cNvPicPr>
            <a:picLocks noChangeAspect="1"/>
          </p:cNvPicPr>
          <p:nvPr/>
        </p:nvPicPr>
        <p:blipFill>
          <a:blip r:embed="rId3"/>
          <a:stretch>
            <a:fillRect/>
          </a:stretch>
        </p:blipFill>
        <p:spPr>
          <a:xfrm>
            <a:off x="4718050" y="2979209"/>
            <a:ext cx="12700" cy="10583"/>
          </a:xfrm>
          <a:prstGeom prst="rect">
            <a:avLst/>
          </a:prstGeom>
        </p:spPr>
      </p:pic>
      <p:pic>
        <p:nvPicPr>
          <p:cNvPr id="14" name="Picture 13"/>
          <p:cNvPicPr>
            <a:picLocks noChangeAspect="1"/>
          </p:cNvPicPr>
          <p:nvPr/>
        </p:nvPicPr>
        <p:blipFill>
          <a:blip r:embed="rId3"/>
          <a:stretch>
            <a:fillRect/>
          </a:stretch>
        </p:blipFill>
        <p:spPr>
          <a:xfrm>
            <a:off x="4870450" y="3106208"/>
            <a:ext cx="12700" cy="10583"/>
          </a:xfrm>
          <a:prstGeom prst="rect">
            <a:avLst/>
          </a:prstGeom>
        </p:spPr>
      </p:pic>
      <p:sp>
        <p:nvSpPr>
          <p:cNvPr id="16" name="TextBox 15"/>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17"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A SIMPLE STORY (1)      The fate of Saddam and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pic>
        <p:nvPicPr>
          <p:cNvPr id="10" name="Picture 9" descr="F-SaddamNetw.jpg"/>
          <p:cNvPicPr>
            <a:picLocks noChangeAspect="1"/>
          </p:cNvPicPr>
          <p:nvPr/>
        </p:nvPicPr>
        <p:blipFill>
          <a:blip r:embed="rId4"/>
          <a:stretch>
            <a:fillRect/>
          </a:stretch>
        </p:blipFill>
        <p:spPr>
          <a:xfrm>
            <a:off x="4787900" y="1187827"/>
            <a:ext cx="4356100" cy="4539873"/>
          </a:xfrm>
          <a:prstGeom prst="rect">
            <a:avLst/>
          </a:prstGeom>
        </p:spPr>
      </p:pic>
      <p:pic>
        <p:nvPicPr>
          <p:cNvPr id="11" name="Picture 10"/>
          <p:cNvPicPr>
            <a:picLocks noChangeAspect="1"/>
          </p:cNvPicPr>
          <p:nvPr/>
        </p:nvPicPr>
        <p:blipFill>
          <a:blip r:embed="rId5"/>
          <a:stretch>
            <a:fillRect/>
          </a:stretch>
        </p:blipFill>
        <p:spPr>
          <a:xfrm>
            <a:off x="241300" y="749300"/>
            <a:ext cx="3564011" cy="4699000"/>
          </a:xfrm>
          <a:prstGeom prst="rect">
            <a:avLst/>
          </a:prstGeom>
        </p:spPr>
      </p:pic>
      <p:pic>
        <p:nvPicPr>
          <p:cNvPr id="9" name="Picture 8" descr="F-Saddam-AceOfSpades.jpg"/>
          <p:cNvPicPr>
            <a:picLocks noChangeAspect="1"/>
          </p:cNvPicPr>
          <p:nvPr/>
        </p:nvPicPr>
        <p:blipFill>
          <a:blip r:embed="rId6"/>
          <a:stretch>
            <a:fillRect/>
          </a:stretch>
        </p:blipFill>
        <p:spPr>
          <a:xfrm>
            <a:off x="4193540" y="744728"/>
            <a:ext cx="1645920" cy="2295144"/>
          </a:xfrm>
          <a:prstGeom prst="rect">
            <a:avLst/>
          </a:prstGeom>
        </p:spPr>
      </p:pic>
      <p:sp>
        <p:nvSpPr>
          <p:cNvPr id="15"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3" name="Slide Number Placeholder 2"/>
          <p:cNvSpPr>
            <a:spLocks noGrp="1"/>
          </p:cNvSpPr>
          <p:nvPr>
            <p:ph type="sldNum" sz="quarter" idx="12"/>
          </p:nvPr>
        </p:nvSpPr>
        <p:spPr/>
        <p:txBody>
          <a:bodyPr/>
          <a:lstStyle/>
          <a:p>
            <a:fld id="{643B6938-699C-734A-AADA-439B90F52D3B}" type="slidenum">
              <a:rPr lang="en-US" smtClean="0"/>
              <a:pPr/>
              <a:t>12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p:cNvSpPr>
            <a:spLocks noChangeArrowheads="1"/>
          </p:cNvSpPr>
          <p:nvPr/>
        </p:nvSpPr>
        <p:spPr bwMode="auto">
          <a:xfrm>
            <a:off x="0" y="0"/>
            <a:ext cx="9144000" cy="5715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r>
              <a:rPr lang="hu-HU" dirty="0">
                <a:solidFill>
                  <a:prstClr val="black"/>
                </a:solidFill>
                <a:latin typeface="Arial" charset="0"/>
              </a:rPr>
              <a:t>Thex</a:t>
            </a:r>
          </a:p>
        </p:txBody>
      </p:sp>
      <p:sp>
        <p:nvSpPr>
          <p:cNvPr id="4" name="TextBox 3"/>
          <p:cNvSpPr txBox="1">
            <a:spLocks noChangeArrowheads="1"/>
          </p:cNvSpPr>
          <p:nvPr/>
        </p:nvSpPr>
        <p:spPr bwMode="auto">
          <a:xfrm>
            <a:off x="6553200" y="61746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6" name="Subtitle 2"/>
          <p:cNvSpPr txBox="1">
            <a:spLocks/>
          </p:cNvSpPr>
          <p:nvPr/>
        </p:nvSpPr>
        <p:spPr>
          <a:xfrm flipH="1">
            <a:off x="3002281"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9"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11" name="Rectangle 10"/>
          <p:cNvSpPr/>
          <p:nvPr/>
        </p:nvSpPr>
        <p:spPr>
          <a:xfrm>
            <a:off x="677333" y="909241"/>
            <a:ext cx="7789334" cy="4524316"/>
          </a:xfrm>
          <a:prstGeom prst="rect">
            <a:avLst/>
          </a:prstGeom>
        </p:spPr>
        <p:txBody>
          <a:bodyPr wrap="square">
            <a:spAutoFit/>
          </a:bodyPr>
          <a:lstStyle/>
          <a:p>
            <a:r>
              <a:rPr lang="en-US" dirty="0">
                <a:solidFill>
                  <a:srgbClr val="FFFFFF"/>
                </a:solidFill>
              </a:rPr>
              <a:t>The capture of Saddam Hussein:</a:t>
            </a:r>
          </a:p>
          <a:p>
            <a:endParaRPr lang="en-US" dirty="0">
              <a:solidFill>
                <a:srgbClr val="FFFFFF"/>
              </a:solidFill>
            </a:endParaRPr>
          </a:p>
          <a:p>
            <a:pPr>
              <a:buFont typeface="Wingdings" pitchFamily="-112" charset="2"/>
              <a:buChar char="à"/>
            </a:pPr>
            <a:r>
              <a:rPr lang="en-US" dirty="0">
                <a:solidFill>
                  <a:srgbClr val="FFFFFF"/>
                </a:solidFill>
              </a:rPr>
              <a:t>shows the strong predictive power of networks.  </a:t>
            </a:r>
          </a:p>
          <a:p>
            <a:pPr>
              <a:buFont typeface="Wingdings" pitchFamily="-112" charset="2"/>
              <a:buChar char="à"/>
            </a:pPr>
            <a:endParaRPr lang="en-US" dirty="0">
              <a:solidFill>
                <a:srgbClr val="FFFFFF"/>
              </a:solidFill>
            </a:endParaRPr>
          </a:p>
          <a:p>
            <a:pPr>
              <a:buFont typeface="Wingdings" pitchFamily="-112" charset="2"/>
              <a:buChar char="à"/>
            </a:pPr>
            <a:r>
              <a:rPr lang="en-US" dirty="0">
                <a:solidFill>
                  <a:srgbClr val="FFFFFF"/>
                </a:solidFill>
              </a:rPr>
              <a:t> underlies the need to obtain accurate maps of the networks we aim to study; and the often heroic difficulties we encounter during the mapping process.</a:t>
            </a:r>
          </a:p>
          <a:p>
            <a:pPr>
              <a:buFont typeface="Wingdings" pitchFamily="-112" charset="2"/>
              <a:buChar char="à"/>
            </a:pPr>
            <a:endParaRPr lang="en-US" dirty="0">
              <a:solidFill>
                <a:srgbClr val="FFFFFF"/>
              </a:solidFill>
            </a:endParaRPr>
          </a:p>
          <a:p>
            <a:pPr>
              <a:buFont typeface="Wingdings" pitchFamily="-112" charset="2"/>
              <a:buChar char="à"/>
            </a:pPr>
            <a:r>
              <a:rPr lang="en-US" dirty="0">
                <a:solidFill>
                  <a:srgbClr val="FFFFFF"/>
                </a:solidFill>
              </a:rPr>
              <a:t> demonstrates the remarkable stability of these networks:  The capture of Hussein was not based on fresh intelligence, but rather on his pre-invasion social links, unearthed from old photos stacked in his family album.</a:t>
            </a:r>
          </a:p>
          <a:p>
            <a:pPr>
              <a:buFont typeface="Wingdings" pitchFamily="-112" charset="2"/>
              <a:buChar char="à"/>
            </a:pPr>
            <a:endParaRPr lang="en-US" dirty="0">
              <a:solidFill>
                <a:srgbClr val="FFFFFF"/>
              </a:solidFill>
            </a:endParaRPr>
          </a:p>
          <a:p>
            <a:pPr>
              <a:buFont typeface="Wingdings" pitchFamily="-112" charset="2"/>
              <a:buChar char="à"/>
            </a:pPr>
            <a:r>
              <a:rPr lang="en-US" dirty="0">
                <a:solidFill>
                  <a:srgbClr val="FFFFFF"/>
                </a:solidFill>
              </a:rPr>
              <a:t> shows that the choice of network we focus on makes a huge difference: the hierarchical tree, that captured the official organization of the Iraqi government, was of no use when it came to Saddam Hussein's whereabouts.  </a:t>
            </a:r>
          </a:p>
        </p:txBody>
      </p:sp>
      <p:sp>
        <p:nvSpPr>
          <p:cNvPr id="10"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A SIMPLE STORY (1)      The fate of Saddam and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3" name="Slide Number Placeholder 2"/>
          <p:cNvSpPr>
            <a:spLocks noGrp="1"/>
          </p:cNvSpPr>
          <p:nvPr>
            <p:ph type="sldNum" sz="quarter" idx="12"/>
          </p:nvPr>
        </p:nvSpPr>
        <p:spPr/>
        <p:txBody>
          <a:bodyPr/>
          <a:lstStyle/>
          <a:p>
            <a:fld id="{643B6938-699C-734A-AADA-439B90F52D3B}" type="slidenum">
              <a:rPr lang="en-US" smtClean="0"/>
              <a:pPr/>
              <a:t>13</a:t>
            </a:fld>
            <a:endParaRPr lang="en-US"/>
          </a:p>
        </p:txBody>
      </p:sp>
    </p:spTree>
    <p:extLst>
      <p:ext uri="{BB962C8B-B14F-4D97-AF65-F5344CB8AC3E}">
        <p14:creationId xmlns:p14="http://schemas.microsoft.com/office/powerpoint/2010/main" val="2812335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134225"/>
            <a:ext cx="9144000" cy="2123658"/>
          </a:xfrm>
          <a:prstGeom prst="rect">
            <a:avLst/>
          </a:prstGeom>
          <a:noFill/>
        </p:spPr>
        <p:txBody>
          <a:bodyPr wrap="square" rtlCol="0">
            <a:spAutoFit/>
          </a:bodyPr>
          <a:lstStyle/>
          <a:p>
            <a:pPr algn="ctr"/>
            <a:r>
              <a:rPr lang="en-US" sz="4400" dirty="0"/>
              <a:t>VULNERABILITY DUE TO INTERCONNECTIVITY </a:t>
            </a:r>
          </a:p>
          <a:p>
            <a:pPr algn="ctr"/>
            <a:endParaRPr lang="hu-HU" sz="4400" b="1" dirty="0">
              <a:solidFill>
                <a:srgbClr val="FF0000"/>
              </a:solidFill>
              <a:latin typeface="Helvetica"/>
              <a:cs typeface="Helvetica"/>
            </a:endParaRPr>
          </a:p>
        </p:txBody>
      </p: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Helvetica" pitchFamily="36" charset="0"/>
                <a:ea typeface="Helvetica" pitchFamily="36" charset="0"/>
                <a:cs typeface="Helvetica" pitchFamily="36" charset="0"/>
              </a:rPr>
              <a:t>Section 3 					</a:t>
            </a:r>
            <a:r>
              <a:rPr lang="en-US" sz="1600" dirty="0">
                <a:solidFill>
                  <a:srgbClr val="FFFFFF"/>
                </a:solidFill>
              </a:rPr>
              <a:t>VULNERABILITY DUE TO INTERCONNECTIVITY </a:t>
            </a:r>
          </a:p>
          <a:p>
            <a:pPr>
              <a:spcBef>
                <a:spcPct val="20000"/>
              </a:spcBef>
            </a:pPr>
            <a:endParaRPr lang="en-US" sz="1600" dirty="0">
              <a:solidFill>
                <a:srgbClr val="FFFFFF"/>
              </a:solidFill>
            </a:endParaRPr>
          </a:p>
          <a:p>
            <a:pPr lvl="0">
              <a:spcBef>
                <a:spcPct val="20000"/>
              </a:spcBef>
            </a:pP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4" name="TextBox 3"/>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7" name="Slide Number Placeholder 6"/>
          <p:cNvSpPr>
            <a:spLocks noGrp="1"/>
          </p:cNvSpPr>
          <p:nvPr>
            <p:ph type="sldNum" sz="quarter" idx="12"/>
          </p:nvPr>
        </p:nvSpPr>
        <p:spPr/>
        <p:txBody>
          <a:bodyPr/>
          <a:lstStyle/>
          <a:p>
            <a:fld id="{643B6938-699C-734A-AADA-439B90F52D3B}" type="slidenum">
              <a:rPr lang="en-US" smtClean="0"/>
              <a:pPr/>
              <a:t>14</a:t>
            </a:fld>
            <a:endParaRPr lang="en-US"/>
          </a:p>
        </p:txBody>
      </p:sp>
    </p:spTree>
    <p:extLst>
      <p:ext uri="{BB962C8B-B14F-4D97-AF65-F5344CB8AC3E}">
        <p14:creationId xmlns:p14="http://schemas.microsoft.com/office/powerpoint/2010/main" val="1263133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p:cNvSpPr>
            <a:spLocks noChangeArrowheads="1"/>
          </p:cNvSpPr>
          <p:nvPr/>
        </p:nvSpPr>
        <p:spPr bwMode="auto">
          <a:xfrm>
            <a:off x="0" y="0"/>
            <a:ext cx="9144000" cy="5715000"/>
          </a:xfrm>
          <a:prstGeom prst="rect">
            <a:avLst/>
          </a:prstGeom>
          <a:solidFill>
            <a:schemeClr val="tx1"/>
          </a:solidFill>
          <a:ln w="9525">
            <a:solidFill>
              <a:schemeClr val="tx1"/>
            </a:solidFill>
            <a:miter lim="800000"/>
            <a:headEnd/>
            <a:tailEnd/>
          </a:ln>
        </p:spPr>
        <p:txBody>
          <a:bodyPr wrap="none" anchor="ctr"/>
          <a:lstStyle/>
          <a:p>
            <a:pPr fontAlgn="base">
              <a:spcBef>
                <a:spcPct val="0"/>
              </a:spcBef>
              <a:spcAft>
                <a:spcPct val="0"/>
              </a:spcAft>
            </a:pPr>
            <a:r>
              <a:rPr lang="hu-HU" dirty="0">
                <a:solidFill>
                  <a:prstClr val="black"/>
                </a:solidFill>
                <a:latin typeface="Arial" charset="0"/>
              </a:rPr>
              <a:t>Thex</a:t>
            </a:r>
          </a:p>
        </p:txBody>
      </p:sp>
      <p:sp>
        <p:nvSpPr>
          <p:cNvPr id="4" name="TextBox 3"/>
          <p:cNvSpPr txBox="1">
            <a:spLocks noChangeArrowheads="1"/>
          </p:cNvSpPr>
          <p:nvPr/>
        </p:nvSpPr>
        <p:spPr bwMode="auto">
          <a:xfrm>
            <a:off x="6553200" y="61746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6" name="Subtitle 2"/>
          <p:cNvSpPr txBox="1">
            <a:spLocks/>
          </p:cNvSpPr>
          <p:nvPr/>
        </p:nvSpPr>
        <p:spPr>
          <a:xfrm flipH="1">
            <a:off x="3002281"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9"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5"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A SIMPLE STORY (2): August 15, 2003 blackout.</a:t>
            </a:r>
            <a:endParaRPr lang="en-US" sz="1600" b="1" dirty="0">
              <a:solidFill>
                <a:schemeClr val="bg1">
                  <a:lumMod val="85000"/>
                </a:schemeClr>
              </a:solidFill>
              <a:latin typeface="Helvetica" pitchFamily="36" charset="0"/>
              <a:ea typeface="Helvetica" pitchFamily="36" charset="0"/>
              <a:cs typeface="Helvetica" pitchFamily="36" charset="0"/>
            </a:endParaRPr>
          </a:p>
        </p:txBody>
      </p:sp>
      <p:pic>
        <p:nvPicPr>
          <p:cNvPr id="12" name="Picture 11" descr="August14_2003_9.29pm_20hourbefore.pdf"/>
          <p:cNvPicPr>
            <a:picLocks noChangeAspect="1"/>
          </p:cNvPicPr>
          <p:nvPr/>
        </p:nvPicPr>
        <p:blipFill>
          <a:blip r:embed="rId3"/>
          <a:stretch>
            <a:fillRect/>
          </a:stretch>
        </p:blipFill>
        <p:spPr>
          <a:xfrm>
            <a:off x="0" y="1320805"/>
            <a:ext cx="4598281" cy="3361267"/>
          </a:xfrm>
          <a:prstGeom prst="rect">
            <a:avLst/>
          </a:prstGeom>
        </p:spPr>
      </p:pic>
      <p:pic>
        <p:nvPicPr>
          <p:cNvPr id="13" name="Picture 12" descr="August15_2012_9.14_7hourAfter.pdf"/>
          <p:cNvPicPr>
            <a:picLocks noChangeAspect="1"/>
          </p:cNvPicPr>
          <p:nvPr/>
        </p:nvPicPr>
        <p:blipFill>
          <a:blip r:embed="rId4"/>
          <a:stretch>
            <a:fillRect/>
          </a:stretch>
        </p:blipFill>
        <p:spPr>
          <a:xfrm>
            <a:off x="4572000" y="1308106"/>
            <a:ext cx="4572000" cy="3352800"/>
          </a:xfrm>
          <a:prstGeom prst="rect">
            <a:avLst/>
          </a:prstGeom>
        </p:spPr>
      </p:pic>
      <p:sp>
        <p:nvSpPr>
          <p:cNvPr id="14" name="TextBox 13"/>
          <p:cNvSpPr txBox="1"/>
          <p:nvPr/>
        </p:nvSpPr>
        <p:spPr>
          <a:xfrm>
            <a:off x="575733" y="4825999"/>
            <a:ext cx="2941230" cy="584776"/>
          </a:xfrm>
          <a:prstGeom prst="rect">
            <a:avLst/>
          </a:prstGeom>
          <a:noFill/>
        </p:spPr>
        <p:txBody>
          <a:bodyPr wrap="none" rtlCol="0">
            <a:spAutoFit/>
          </a:bodyPr>
          <a:lstStyle/>
          <a:p>
            <a:pPr algn="ctr"/>
            <a:r>
              <a:rPr lang="en-US" sz="1600" dirty="0">
                <a:solidFill>
                  <a:schemeClr val="bg1">
                    <a:lumMod val="75000"/>
                  </a:schemeClr>
                </a:solidFill>
              </a:rPr>
              <a:t>August 14, 2003: 9:29pm EDT</a:t>
            </a:r>
          </a:p>
          <a:p>
            <a:pPr algn="ctr"/>
            <a:r>
              <a:rPr lang="en-US" sz="1600" dirty="0">
                <a:solidFill>
                  <a:schemeClr val="bg1">
                    <a:lumMod val="75000"/>
                  </a:schemeClr>
                </a:solidFill>
              </a:rPr>
              <a:t>20 hours before</a:t>
            </a:r>
          </a:p>
        </p:txBody>
      </p:sp>
      <p:sp>
        <p:nvSpPr>
          <p:cNvPr id="15" name="TextBox 14"/>
          <p:cNvSpPr txBox="1"/>
          <p:nvPr/>
        </p:nvSpPr>
        <p:spPr>
          <a:xfrm>
            <a:off x="5198533" y="4792132"/>
            <a:ext cx="2941230" cy="584776"/>
          </a:xfrm>
          <a:prstGeom prst="rect">
            <a:avLst/>
          </a:prstGeom>
          <a:noFill/>
        </p:spPr>
        <p:txBody>
          <a:bodyPr wrap="none" rtlCol="0">
            <a:spAutoFit/>
          </a:bodyPr>
          <a:lstStyle/>
          <a:p>
            <a:pPr algn="ctr"/>
            <a:r>
              <a:rPr lang="en-US" sz="1600" dirty="0">
                <a:solidFill>
                  <a:schemeClr val="bg1">
                    <a:lumMod val="75000"/>
                  </a:schemeClr>
                </a:solidFill>
              </a:rPr>
              <a:t>August 15, 2003: 9:14pm EDT</a:t>
            </a:r>
          </a:p>
          <a:p>
            <a:pPr algn="ctr"/>
            <a:r>
              <a:rPr lang="en-US" sz="1600" dirty="0">
                <a:solidFill>
                  <a:schemeClr val="bg1">
                    <a:lumMod val="75000"/>
                  </a:schemeClr>
                </a:solidFill>
              </a:rPr>
              <a:t>7 hours after</a:t>
            </a:r>
          </a:p>
        </p:txBody>
      </p:sp>
      <p:sp>
        <p:nvSpPr>
          <p:cNvPr id="3" name="Slide Number Placeholder 2"/>
          <p:cNvSpPr>
            <a:spLocks noGrp="1"/>
          </p:cNvSpPr>
          <p:nvPr>
            <p:ph type="sldNum" sz="quarter" idx="12"/>
          </p:nvPr>
        </p:nvSpPr>
        <p:spPr/>
        <p:txBody>
          <a:bodyPr/>
          <a:lstStyle/>
          <a:p>
            <a:fld id="{643B6938-699C-734A-AADA-439B90F52D3B}" type="slidenum">
              <a:rPr lang="en-US" smtClean="0"/>
              <a:pPr/>
              <a:t>15</a:t>
            </a:fld>
            <a:endParaRPr lang="en-US"/>
          </a:p>
        </p:txBody>
      </p:sp>
    </p:spTree>
    <p:extLst>
      <p:ext uri="{BB962C8B-B14F-4D97-AF65-F5344CB8AC3E}">
        <p14:creationId xmlns:p14="http://schemas.microsoft.com/office/powerpoint/2010/main" val="3437035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134225"/>
            <a:ext cx="9144000" cy="2123658"/>
          </a:xfrm>
          <a:prstGeom prst="rect">
            <a:avLst/>
          </a:prstGeom>
          <a:noFill/>
        </p:spPr>
        <p:txBody>
          <a:bodyPr wrap="square" rtlCol="0">
            <a:spAutoFit/>
          </a:bodyPr>
          <a:lstStyle/>
          <a:p>
            <a:pPr algn="ctr"/>
            <a:r>
              <a:rPr lang="en-US" sz="4400" dirty="0"/>
              <a:t>NETWORKS AT THE HEART OF COMPLEX SYSTEMS </a:t>
            </a:r>
          </a:p>
          <a:p>
            <a:pPr algn="ctr"/>
            <a:endParaRPr lang="hu-HU" sz="4400" b="1" dirty="0">
              <a:solidFill>
                <a:srgbClr val="FF0000"/>
              </a:solidFill>
              <a:latin typeface="Helvetica"/>
              <a:cs typeface="Helvetica"/>
            </a:endParaRPr>
          </a:p>
        </p:txBody>
      </p: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Helvetica" pitchFamily="36" charset="0"/>
                <a:ea typeface="Helvetica" pitchFamily="36" charset="0"/>
                <a:cs typeface="Helvetica" pitchFamily="36" charset="0"/>
              </a:rPr>
              <a:t>Section 4					</a:t>
            </a:r>
            <a:r>
              <a:rPr lang="en-US" sz="1600" dirty="0">
                <a:solidFill>
                  <a:srgbClr val="FFFFFF"/>
                </a:solidFill>
              </a:rPr>
              <a:t>NETWORKS AT THE HEART OF COMPLEX SYSTEMS </a:t>
            </a: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4" name="TextBox 3"/>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7" name="Slide Number Placeholder 6"/>
          <p:cNvSpPr>
            <a:spLocks noGrp="1"/>
          </p:cNvSpPr>
          <p:nvPr>
            <p:ph type="sldNum" sz="quarter" idx="12"/>
          </p:nvPr>
        </p:nvSpPr>
        <p:spPr/>
        <p:txBody>
          <a:bodyPr/>
          <a:lstStyle/>
          <a:p>
            <a:fld id="{643B6938-699C-734A-AADA-439B90F52D3B}" type="slidenum">
              <a:rPr lang="en-US" smtClean="0"/>
              <a:pPr/>
              <a:t>16</a:t>
            </a:fld>
            <a:endParaRPr lang="en-US"/>
          </a:p>
        </p:txBody>
      </p:sp>
    </p:spTree>
    <p:extLst>
      <p:ext uri="{BB962C8B-B14F-4D97-AF65-F5344CB8AC3E}">
        <p14:creationId xmlns:p14="http://schemas.microsoft.com/office/powerpoint/2010/main" val="1749318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9hop.jpg"/>
          <p:cNvPicPr>
            <a:picLocks noChangeAspect="1"/>
          </p:cNvPicPr>
          <p:nvPr/>
        </p:nvPicPr>
        <p:blipFill>
          <a:blip r:embed="rId2"/>
          <a:stretch>
            <a:fillRect/>
          </a:stretch>
        </p:blipFill>
        <p:spPr>
          <a:xfrm>
            <a:off x="0" y="0"/>
            <a:ext cx="9144000" cy="5715000"/>
          </a:xfrm>
          <a:prstGeom prst="rect">
            <a:avLst/>
          </a:prstGeom>
        </p:spPr>
      </p:pic>
      <p:sp>
        <p:nvSpPr>
          <p:cNvPr id="4" name="TextBox 3"/>
          <p:cNvSpPr txBox="1"/>
          <p:nvPr/>
        </p:nvSpPr>
        <p:spPr>
          <a:xfrm>
            <a:off x="304800" y="4838700"/>
            <a:ext cx="2743200" cy="600164"/>
          </a:xfrm>
          <a:prstGeom prst="rect">
            <a:avLst/>
          </a:prstGeom>
          <a:noFill/>
        </p:spPr>
        <p:txBody>
          <a:bodyPr wrap="square" rtlCol="0">
            <a:spAutoFit/>
          </a:bodyPr>
          <a:lstStyle/>
          <a:p>
            <a:r>
              <a:rPr lang="en-US" b="1" dirty="0">
                <a:solidFill>
                  <a:schemeClr val="bg1"/>
                </a:solidFill>
                <a:latin typeface="Helvetica"/>
                <a:cs typeface="Helvetica"/>
              </a:rPr>
              <a:t>Stephen Hawking</a:t>
            </a:r>
          </a:p>
          <a:p>
            <a:r>
              <a:rPr lang="en-US" sz="1500" b="1" dirty="0">
                <a:solidFill>
                  <a:schemeClr val="bg1"/>
                </a:solidFill>
                <a:latin typeface="Helvetica"/>
                <a:cs typeface="Helvetica"/>
              </a:rPr>
              <a:t>January 23, 2000`</a:t>
            </a:r>
          </a:p>
        </p:txBody>
      </p:sp>
      <p:sp>
        <p:nvSpPr>
          <p:cNvPr id="7"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3" name="Slide Number Placeholder 2"/>
          <p:cNvSpPr>
            <a:spLocks noGrp="1"/>
          </p:cNvSpPr>
          <p:nvPr>
            <p:ph type="sldNum" sz="quarter" idx="12"/>
          </p:nvPr>
        </p:nvSpPr>
        <p:spPr/>
        <p:txBody>
          <a:bodyPr/>
          <a:lstStyle/>
          <a:p>
            <a:fld id="{643B6938-699C-734A-AADA-439B90F52D3B}" type="slidenum">
              <a:rPr lang="en-US" smtClean="0"/>
              <a:pPr/>
              <a:t>17</a:t>
            </a:fld>
            <a:endParaRPr lang="en-US"/>
          </a:p>
        </p:txBody>
      </p:sp>
    </p:spTree>
    <p:extLst>
      <p:ext uri="{BB962C8B-B14F-4D97-AF65-F5344CB8AC3E}">
        <p14:creationId xmlns:p14="http://schemas.microsoft.com/office/powerpoint/2010/main" val="41877203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jpg"/>
          <p:cNvPicPr>
            <a:picLocks noChangeAspect="1"/>
          </p:cNvPicPr>
          <p:nvPr/>
        </p:nvPicPr>
        <p:blipFill>
          <a:blip r:embed="rId3"/>
          <a:stretch>
            <a:fillRect/>
          </a:stretch>
        </p:blipFill>
        <p:spPr>
          <a:xfrm>
            <a:off x="0" y="0"/>
            <a:ext cx="9144000" cy="5715000"/>
          </a:xfrm>
          <a:prstGeom prst="rect">
            <a:avLst/>
          </a:prstGeom>
        </p:spPr>
      </p:pic>
      <p:sp>
        <p:nvSpPr>
          <p:cNvPr id="5" name="Subtitle 2"/>
          <p:cNvSpPr>
            <a:spLocks noGrp="1"/>
          </p:cNvSpPr>
          <p:nvPr>
            <p:ph type="subTitle" idx="1"/>
          </p:nvPr>
        </p:nvSpPr>
        <p:spPr>
          <a:xfrm>
            <a:off x="152400" y="1866900"/>
            <a:ext cx="4419600" cy="3533000"/>
          </a:xfrm>
        </p:spPr>
        <p:txBody>
          <a:bodyPr>
            <a:normAutofit fontScale="77500" lnSpcReduction="20000"/>
          </a:bodyPr>
          <a:lstStyle/>
          <a:p>
            <a:pPr algn="l"/>
            <a:endParaRPr lang="en-US" sz="2000" b="1" dirty="0">
              <a:solidFill>
                <a:srgbClr val="BFBFBF"/>
              </a:solidFill>
              <a:latin typeface="Helvetica" pitchFamily="36" charset="0"/>
              <a:ea typeface="Helvetica" pitchFamily="36" charset="0"/>
              <a:cs typeface="Helvetica" pitchFamily="36" charset="0"/>
            </a:endParaRPr>
          </a:p>
          <a:p>
            <a:pPr algn="l"/>
            <a:r>
              <a:rPr lang="en-US" sz="2000" dirty="0">
                <a:solidFill>
                  <a:schemeClr val="tx1"/>
                </a:solidFill>
                <a:latin typeface="Helvetica" pitchFamily="36" charset="0"/>
                <a:ea typeface="Helvetica" pitchFamily="36" charset="0"/>
                <a:cs typeface="Helvetica" pitchFamily="36" charset="0"/>
              </a:rPr>
              <a:t>[adj., </a:t>
            </a:r>
            <a:r>
              <a:rPr lang="en-US" sz="2000" dirty="0" err="1">
                <a:solidFill>
                  <a:schemeClr val="tx1"/>
                </a:solidFill>
                <a:latin typeface="Helvetica" pitchFamily="36" charset="0"/>
                <a:ea typeface="Helvetica" pitchFamily="36" charset="0"/>
                <a:cs typeface="Helvetica" pitchFamily="36" charset="0"/>
              </a:rPr>
              <a:t>v</a:t>
            </a:r>
            <a:r>
              <a:rPr lang="en-US" sz="2000" dirty="0">
                <a:solidFill>
                  <a:schemeClr val="tx1"/>
                </a:solidFill>
                <a:latin typeface="Helvetica" pitchFamily="36" charset="0"/>
                <a:ea typeface="Helvetica" pitchFamily="36" charset="0"/>
                <a:cs typeface="Helvetica" pitchFamily="36" charset="0"/>
              </a:rPr>
              <a:t>. </a:t>
            </a:r>
            <a:r>
              <a:rPr lang="en-US" sz="2000" dirty="0" err="1">
                <a:solidFill>
                  <a:schemeClr val="tx1"/>
                </a:solidFill>
                <a:latin typeface="Helvetica" pitchFamily="36" charset="0"/>
                <a:ea typeface="Helvetica" pitchFamily="36" charset="0"/>
                <a:cs typeface="Helvetica" pitchFamily="36" charset="0"/>
              </a:rPr>
              <a:t>kuh</a:t>
            </a:r>
            <a:r>
              <a:rPr lang="en-US" sz="2000" dirty="0">
                <a:solidFill>
                  <a:schemeClr val="tx1"/>
                </a:solidFill>
                <a:latin typeface="Helvetica" pitchFamily="36" charset="0"/>
                <a:ea typeface="Helvetica" pitchFamily="36" charset="0"/>
                <a:cs typeface="Helvetica" pitchFamily="36" charset="0"/>
              </a:rPr>
              <a:t> </a:t>
            </a:r>
            <a:r>
              <a:rPr lang="en-US" sz="2000" dirty="0" err="1">
                <a:solidFill>
                  <a:schemeClr val="tx1"/>
                </a:solidFill>
                <a:latin typeface="Helvetica" pitchFamily="36" charset="0"/>
                <a:ea typeface="Helvetica" pitchFamily="36" charset="0"/>
                <a:cs typeface="Helvetica" pitchFamily="36" charset="0"/>
              </a:rPr>
              <a:t>m-pleks</a:t>
            </a:r>
            <a:r>
              <a:rPr lang="en-US" sz="2000" dirty="0">
                <a:solidFill>
                  <a:schemeClr val="tx1"/>
                </a:solidFill>
                <a:latin typeface="Helvetica" pitchFamily="36" charset="0"/>
                <a:ea typeface="Helvetica" pitchFamily="36" charset="0"/>
                <a:cs typeface="Helvetica" pitchFamily="36" charset="0"/>
              </a:rPr>
              <a:t>, </a:t>
            </a:r>
            <a:r>
              <a:rPr lang="en-US" sz="2000" dirty="0" err="1">
                <a:solidFill>
                  <a:schemeClr val="tx1"/>
                </a:solidFill>
                <a:latin typeface="Helvetica" pitchFamily="36" charset="0"/>
                <a:ea typeface="Helvetica" pitchFamily="36" charset="0"/>
                <a:cs typeface="Helvetica" pitchFamily="36" charset="0"/>
              </a:rPr>
              <a:t>kom-pleks</a:t>
            </a:r>
            <a:r>
              <a:rPr lang="en-US" sz="2000" dirty="0">
                <a:solidFill>
                  <a:schemeClr val="tx1"/>
                </a:solidFill>
                <a:latin typeface="Helvetica" pitchFamily="36" charset="0"/>
                <a:ea typeface="Helvetica" pitchFamily="36" charset="0"/>
                <a:cs typeface="Helvetica" pitchFamily="36" charset="0"/>
              </a:rPr>
              <a:t>; </a:t>
            </a:r>
            <a:r>
              <a:rPr lang="en-US" sz="2000" dirty="0" err="1">
                <a:solidFill>
                  <a:schemeClr val="tx1"/>
                </a:solidFill>
                <a:latin typeface="Helvetica" pitchFamily="36" charset="0"/>
                <a:ea typeface="Helvetica" pitchFamily="36" charset="0"/>
                <a:cs typeface="Helvetica" pitchFamily="36" charset="0"/>
              </a:rPr>
              <a:t>n</a:t>
            </a:r>
            <a:r>
              <a:rPr lang="en-US" sz="2000" dirty="0">
                <a:solidFill>
                  <a:schemeClr val="tx1"/>
                </a:solidFill>
                <a:latin typeface="Helvetica" pitchFamily="36" charset="0"/>
                <a:ea typeface="Helvetica" pitchFamily="36" charset="0"/>
                <a:cs typeface="Helvetica" pitchFamily="36" charset="0"/>
              </a:rPr>
              <a:t>. </a:t>
            </a:r>
            <a:r>
              <a:rPr lang="en-US" sz="2000" dirty="0" err="1">
                <a:solidFill>
                  <a:schemeClr val="tx1"/>
                </a:solidFill>
                <a:latin typeface="Helvetica" pitchFamily="36" charset="0"/>
                <a:ea typeface="Helvetica" pitchFamily="36" charset="0"/>
                <a:cs typeface="Helvetica" pitchFamily="36" charset="0"/>
              </a:rPr>
              <a:t>kom-pleks</a:t>
            </a:r>
            <a:r>
              <a:rPr lang="en-US" sz="2000" dirty="0">
                <a:solidFill>
                  <a:schemeClr val="tx1"/>
                </a:solidFill>
                <a:latin typeface="Helvetica" pitchFamily="36" charset="0"/>
                <a:ea typeface="Helvetica" pitchFamily="36" charset="0"/>
                <a:cs typeface="Helvetica" pitchFamily="36" charset="0"/>
              </a:rPr>
              <a:t>] </a:t>
            </a:r>
          </a:p>
          <a:p>
            <a:pPr algn="l"/>
            <a:r>
              <a:rPr lang="en-US" sz="2000" dirty="0">
                <a:solidFill>
                  <a:schemeClr val="tx1"/>
                </a:solidFill>
                <a:latin typeface="Helvetica" pitchFamily="36" charset="0"/>
                <a:ea typeface="Helvetica" pitchFamily="36" charset="0"/>
                <a:cs typeface="Helvetica" pitchFamily="36" charset="0"/>
              </a:rPr>
              <a:t>–adjective </a:t>
            </a:r>
          </a:p>
          <a:p>
            <a:pPr algn="l"/>
            <a:r>
              <a:rPr lang="en-US" sz="2000" dirty="0">
                <a:solidFill>
                  <a:srgbClr val="FF0000"/>
                </a:solidFill>
                <a:latin typeface="Helvetica" pitchFamily="36" charset="0"/>
                <a:ea typeface="Helvetica" pitchFamily="36" charset="0"/>
                <a:cs typeface="Helvetica" pitchFamily="36" charset="0"/>
              </a:rPr>
              <a:t>1. </a:t>
            </a:r>
          </a:p>
          <a:p>
            <a:pPr algn="l"/>
            <a:r>
              <a:rPr lang="en-US" sz="2000" dirty="0">
                <a:solidFill>
                  <a:schemeClr val="tx1"/>
                </a:solidFill>
                <a:latin typeface="Helvetica" pitchFamily="36" charset="0"/>
                <a:ea typeface="Helvetica" pitchFamily="36" charset="0"/>
                <a:cs typeface="Helvetica" pitchFamily="36" charset="0"/>
              </a:rPr>
              <a:t>composed of many interconnected parts; compound; composite: a complex highway system. </a:t>
            </a:r>
          </a:p>
          <a:p>
            <a:pPr algn="l"/>
            <a:r>
              <a:rPr lang="en-US" sz="2000" dirty="0">
                <a:solidFill>
                  <a:srgbClr val="FF0000"/>
                </a:solidFill>
                <a:latin typeface="Helvetica" pitchFamily="36" charset="0"/>
                <a:ea typeface="Helvetica" pitchFamily="36" charset="0"/>
                <a:cs typeface="Helvetica" pitchFamily="36" charset="0"/>
              </a:rPr>
              <a:t>2. </a:t>
            </a:r>
          </a:p>
          <a:p>
            <a:pPr algn="l"/>
            <a:r>
              <a:rPr lang="en-US" sz="2000" dirty="0">
                <a:solidFill>
                  <a:schemeClr val="tx1"/>
                </a:solidFill>
                <a:latin typeface="Helvetica" pitchFamily="36" charset="0"/>
                <a:ea typeface="Helvetica" pitchFamily="36" charset="0"/>
                <a:cs typeface="Helvetica" pitchFamily="36" charset="0"/>
              </a:rPr>
              <a:t>characterized by a very complicated or involved arrangement of parts, units, etc.: complex machinery. </a:t>
            </a:r>
          </a:p>
          <a:p>
            <a:pPr algn="l"/>
            <a:r>
              <a:rPr lang="en-US" sz="2000" dirty="0">
                <a:solidFill>
                  <a:srgbClr val="FF0000"/>
                </a:solidFill>
                <a:latin typeface="Helvetica" pitchFamily="36" charset="0"/>
                <a:ea typeface="Helvetica" pitchFamily="36" charset="0"/>
                <a:cs typeface="Helvetica" pitchFamily="36" charset="0"/>
              </a:rPr>
              <a:t>3. </a:t>
            </a:r>
          </a:p>
          <a:p>
            <a:pPr algn="l"/>
            <a:r>
              <a:rPr lang="en-US" sz="2000" dirty="0">
                <a:solidFill>
                  <a:schemeClr val="tx1"/>
                </a:solidFill>
                <a:latin typeface="Helvetica" pitchFamily="36" charset="0"/>
                <a:ea typeface="Helvetica" pitchFamily="36" charset="0"/>
                <a:cs typeface="Helvetica" pitchFamily="36" charset="0"/>
              </a:rPr>
              <a:t>so complicated or intricate as to be hard to understand or deal with: a complex problem. </a:t>
            </a:r>
          </a:p>
          <a:p>
            <a:pPr algn="r"/>
            <a:r>
              <a:rPr lang="en-US" sz="1548" b="1" i="1" dirty="0">
                <a:solidFill>
                  <a:schemeClr val="bg1">
                    <a:lumMod val="65000"/>
                  </a:schemeClr>
                </a:solidFill>
                <a:latin typeface="Helvetica" pitchFamily="36" charset="0"/>
                <a:ea typeface="Helvetica" pitchFamily="36" charset="0"/>
                <a:cs typeface="Helvetica" pitchFamily="36" charset="0"/>
              </a:rPr>
              <a:t>				Source: </a:t>
            </a:r>
            <a:r>
              <a:rPr lang="en-US" sz="1548" b="1" i="1" dirty="0" err="1">
                <a:solidFill>
                  <a:schemeClr val="bg1">
                    <a:lumMod val="65000"/>
                  </a:schemeClr>
                </a:solidFill>
                <a:latin typeface="Helvetica" pitchFamily="36" charset="0"/>
                <a:ea typeface="Helvetica" pitchFamily="36" charset="0"/>
                <a:cs typeface="Helvetica" pitchFamily="36" charset="0"/>
              </a:rPr>
              <a:t>Dictionary.com</a:t>
            </a:r>
            <a:endParaRPr lang="en-US" sz="1548" b="1" i="1" dirty="0">
              <a:solidFill>
                <a:schemeClr val="bg1">
                  <a:lumMod val="65000"/>
                </a:schemeClr>
              </a:solidFill>
              <a:latin typeface="Helvetica" pitchFamily="36" charset="0"/>
              <a:ea typeface="Helvetica" pitchFamily="36" charset="0"/>
              <a:cs typeface="Helvetica" pitchFamily="36" charset="0"/>
            </a:endParaRPr>
          </a:p>
        </p:txBody>
      </p:sp>
      <p:sp>
        <p:nvSpPr>
          <p:cNvPr id="7"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COMPLEX SYSTEMS</a:t>
            </a:r>
          </a:p>
        </p:txBody>
      </p:sp>
      <p:sp>
        <p:nvSpPr>
          <p:cNvPr id="9" name="Subtitle 2"/>
          <p:cNvSpPr txBox="1">
            <a:spLocks/>
          </p:cNvSpPr>
          <p:nvPr/>
        </p:nvSpPr>
        <p:spPr>
          <a:xfrm>
            <a:off x="4953000" y="1257300"/>
            <a:ext cx="4038600" cy="3276600"/>
          </a:xfrm>
          <a:prstGeom prst="rect">
            <a:avLst/>
          </a:prstGeom>
        </p:spPr>
        <p:txBody>
          <a:bodyPr vert="horz" lIns="91440" tIns="45720" rIns="91440" bIns="45720" rtlCol="0">
            <a:normAutofit fontScale="92500" lnSpcReduction="10000"/>
          </a:bodyPr>
          <a:lstStyle/>
          <a:p>
            <a:pPr lvl="0">
              <a:spcBef>
                <a:spcPct val="20000"/>
              </a:spcBef>
            </a:pPr>
            <a:r>
              <a:rPr lang="en-US" sz="1730" dirty="0">
                <a:latin typeface="Helvetica" pitchFamily="36" charset="0"/>
                <a:ea typeface="Helvetica" pitchFamily="36" charset="0"/>
                <a:cs typeface="Helvetica" pitchFamily="36" charset="0"/>
              </a:rPr>
              <a:t>Complexity, a </a:t>
            </a:r>
            <a:r>
              <a:rPr lang="en-US" sz="1730" b="1" dirty="0">
                <a:latin typeface="Helvetica" pitchFamily="36" charset="0"/>
                <a:ea typeface="Helvetica" pitchFamily="36" charset="0"/>
                <a:cs typeface="Helvetica" pitchFamily="36" charset="0"/>
              </a:rPr>
              <a:t>scientific theory</a:t>
            </a:r>
            <a:r>
              <a:rPr lang="en-US" sz="1730" dirty="0">
                <a:latin typeface="Helvetica" pitchFamily="36" charset="0"/>
                <a:ea typeface="Helvetica" pitchFamily="36" charset="0"/>
                <a:cs typeface="Helvetica" pitchFamily="36" charset="0"/>
              </a:rPr>
              <a:t> which asserts that some systems display behavioral phenomena that are completely inexplicable by any conventional analysis of the systems’ constituent parts. These phenomena, commonly referred to as emergent behaviour, seem to occur in many complex systems involving living organisms, such as a stock market or the human brain.</a:t>
            </a:r>
          </a:p>
          <a:p>
            <a:pPr lvl="0">
              <a:spcBef>
                <a:spcPct val="20000"/>
              </a:spcBef>
            </a:pPr>
            <a:r>
              <a:rPr lang="en-US" sz="2000" b="1" dirty="0">
                <a:solidFill>
                  <a:srgbClr val="BFBFBF"/>
                </a:solidFill>
                <a:latin typeface="Helvetica" pitchFamily="36" charset="0"/>
                <a:ea typeface="Helvetica" pitchFamily="36" charset="0"/>
                <a:cs typeface="Helvetica" pitchFamily="36" charset="0"/>
              </a:rPr>
              <a:t> </a:t>
            </a:r>
          </a:p>
          <a:p>
            <a:pPr lvl="0" algn="r">
              <a:spcBef>
                <a:spcPct val="20000"/>
              </a:spcBef>
            </a:pPr>
            <a:r>
              <a:rPr lang="en-US" sz="1297" b="1" i="1" dirty="0">
                <a:solidFill>
                  <a:schemeClr val="bg1">
                    <a:lumMod val="65000"/>
                  </a:schemeClr>
                </a:solidFill>
                <a:latin typeface="Helvetica" pitchFamily="36" charset="0"/>
                <a:ea typeface="Helvetica" pitchFamily="36" charset="0"/>
                <a:cs typeface="Helvetica" pitchFamily="36" charset="0"/>
              </a:rPr>
              <a:t>Source: </a:t>
            </a:r>
            <a:r>
              <a:rPr lang="en-US" sz="1297" b="1" i="1" u="sng" dirty="0">
                <a:solidFill>
                  <a:schemeClr val="bg1">
                    <a:lumMod val="65000"/>
                  </a:schemeClr>
                </a:solidFill>
                <a:latin typeface="Helvetica" pitchFamily="36" charset="0"/>
                <a:ea typeface="Helvetica" pitchFamily="36" charset="0"/>
                <a:cs typeface="Helvetica" pitchFamily="36" charset="0"/>
              </a:rPr>
              <a:t>John L. </a:t>
            </a:r>
            <a:r>
              <a:rPr lang="en-US" sz="1297" b="1" i="1" u="sng" dirty="0" err="1">
                <a:solidFill>
                  <a:schemeClr val="bg1">
                    <a:lumMod val="65000"/>
                  </a:schemeClr>
                </a:solidFill>
                <a:latin typeface="Helvetica" pitchFamily="36" charset="0"/>
                <a:ea typeface="Helvetica" pitchFamily="36" charset="0"/>
                <a:cs typeface="Helvetica" pitchFamily="36" charset="0"/>
              </a:rPr>
              <a:t>Casti</a:t>
            </a:r>
            <a:r>
              <a:rPr lang="en-US" sz="1297" b="1" i="1" dirty="0" err="1">
                <a:solidFill>
                  <a:schemeClr val="bg1">
                    <a:lumMod val="65000"/>
                  </a:schemeClr>
                </a:solidFill>
                <a:latin typeface="Helvetica" pitchFamily="36" charset="0"/>
                <a:ea typeface="Helvetica" pitchFamily="36" charset="0"/>
                <a:cs typeface="Helvetica" pitchFamily="36" charset="0"/>
              </a:rPr>
              <a:t>, Encyclopædia Britannica</a:t>
            </a:r>
          </a:p>
          <a:p>
            <a:pPr lvl="0">
              <a:spcBef>
                <a:spcPct val="20000"/>
              </a:spcBef>
            </a:pPr>
            <a:r>
              <a:rPr lang="en-US" sz="2000" b="1" dirty="0">
                <a:solidFill>
                  <a:srgbClr val="BFBFBF"/>
                </a:solidFill>
                <a:latin typeface="Helvetica" pitchFamily="36" charset="0"/>
                <a:ea typeface="Helvetica" pitchFamily="36" charset="0"/>
                <a:cs typeface="Helvetica" pitchFamily="36" charset="0"/>
              </a:rPr>
              <a:t> </a:t>
            </a:r>
          </a:p>
        </p:txBody>
      </p:sp>
      <p:sp>
        <p:nvSpPr>
          <p:cNvPr id="8"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3" name="Slide Number Placeholder 2"/>
          <p:cNvSpPr>
            <a:spLocks noGrp="1"/>
          </p:cNvSpPr>
          <p:nvPr>
            <p:ph type="sldNum" sz="quarter" idx="12"/>
          </p:nvPr>
        </p:nvSpPr>
        <p:spPr/>
        <p:txBody>
          <a:bodyPr/>
          <a:lstStyle/>
          <a:p>
            <a:fld id="{643B6938-699C-734A-AADA-439B90F52D3B}" type="slidenum">
              <a:rPr lang="en-US" smtClean="0"/>
              <a:pPr/>
              <a:t>18</a:t>
            </a:fld>
            <a:endParaRPr lang="en-US"/>
          </a:p>
        </p:txBody>
      </p:sp>
    </p:spTree>
    <p:extLst>
      <p:ext uri="{BB962C8B-B14F-4D97-AF65-F5344CB8AC3E}">
        <p14:creationId xmlns:p14="http://schemas.microsoft.com/office/powerpoint/2010/main" val="3194820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lide_4.jpg"/>
          <p:cNvPicPr>
            <a:picLocks noChangeAspect="1"/>
          </p:cNvPicPr>
          <p:nvPr/>
        </p:nvPicPr>
        <p:blipFill>
          <a:blip r:embed="rId3"/>
          <a:stretch>
            <a:fillRect/>
          </a:stretch>
        </p:blipFill>
        <p:spPr>
          <a:xfrm>
            <a:off x="0" y="579437"/>
            <a:ext cx="9144000" cy="4556125"/>
          </a:xfrm>
          <a:prstGeom prst="rect">
            <a:avLst/>
          </a:prstGeom>
        </p:spPr>
      </p:pic>
      <p:sp>
        <p:nvSpPr>
          <p:cNvPr id="9" name="TextBox 8"/>
          <p:cNvSpPr txBox="1"/>
          <p:nvPr/>
        </p:nvSpPr>
        <p:spPr>
          <a:xfrm>
            <a:off x="76200" y="4755059"/>
            <a:ext cx="5105400" cy="1015663"/>
          </a:xfrm>
          <a:prstGeom prst="rect">
            <a:avLst/>
          </a:prstGeom>
          <a:noFill/>
        </p:spPr>
        <p:txBody>
          <a:bodyPr wrap="square" rtlCol="0">
            <a:spAutoFit/>
          </a:bodyPr>
          <a:lstStyle/>
          <a:p>
            <a:r>
              <a:rPr lang="en-US" sz="1600" dirty="0">
                <a:latin typeface="Helvetica" pitchFamily="36" charset="0"/>
                <a:ea typeface="Helvetica" pitchFamily="36" charset="0"/>
                <a:cs typeface="Helvetica" pitchFamily="36" charset="0"/>
              </a:rPr>
              <a:t>The population of 9-10 billions people has been predicted by the United States Census Bureau to be in 2050.</a:t>
            </a:r>
          </a:p>
          <a:p>
            <a:r>
              <a:rPr lang="en-US" sz="1200" i="1" dirty="0">
                <a:latin typeface="Helvetica" pitchFamily="36" charset="0"/>
                <a:ea typeface="Helvetica" pitchFamily="36" charset="0"/>
                <a:cs typeface="Helvetica" pitchFamily="36" charset="0"/>
              </a:rPr>
              <a:t>http://</a:t>
            </a:r>
            <a:r>
              <a:rPr lang="en-US" sz="1200" i="1" dirty="0" err="1">
                <a:latin typeface="Helvetica" pitchFamily="36" charset="0"/>
                <a:ea typeface="Helvetica" pitchFamily="36" charset="0"/>
                <a:cs typeface="Helvetica" pitchFamily="36" charset="0"/>
              </a:rPr>
              <a:t>en.wikipedia.org/wiki/World_population</a:t>
            </a:r>
            <a:endParaRPr lang="hu-HU" sz="1200" i="1" dirty="0">
              <a:latin typeface="Helvetica" pitchFamily="36" charset="0"/>
              <a:ea typeface="Helvetica" pitchFamily="36" charset="0"/>
              <a:cs typeface="Helvetica" pitchFamily="36" charset="0"/>
            </a:endParaRPr>
          </a:p>
        </p:txBody>
      </p:sp>
      <p:sp>
        <p:nvSpPr>
          <p:cNvPr id="1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chemeClr val="bg1"/>
                </a:solidFill>
                <a:latin typeface="Helvetica" pitchFamily="36" charset="0"/>
                <a:ea typeface="Helvetica" pitchFamily="36" charset="0"/>
                <a:cs typeface="Helvetica" pitchFamily="36" charset="0"/>
              </a:rPr>
              <a:t>SOCIETY        </a:t>
            </a:r>
            <a:r>
              <a:rPr lang="en-US" sz="1600" b="1" dirty="0">
                <a:solidFill>
                  <a:schemeClr val="bg1">
                    <a:lumMod val="85000"/>
                  </a:schemeClr>
                </a:solidFill>
                <a:latin typeface="Helvetica" pitchFamily="36" charset="0"/>
                <a:ea typeface="Helvetica" pitchFamily="36" charset="0"/>
                <a:cs typeface="Helvetica" pitchFamily="36" charset="0"/>
              </a:rPr>
              <a:t>Factoid:</a:t>
            </a:r>
          </a:p>
        </p:txBody>
      </p:sp>
      <p:sp>
        <p:nvSpPr>
          <p:cNvPr id="17" name="Subtitle 2"/>
          <p:cNvSpPr txBox="1">
            <a:spLocks/>
          </p:cNvSpPr>
          <p:nvPr/>
        </p:nvSpPr>
        <p:spPr>
          <a:xfrm flipH="1">
            <a:off x="14478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8"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3" name="Slide Number Placeholder 2"/>
          <p:cNvSpPr>
            <a:spLocks noGrp="1"/>
          </p:cNvSpPr>
          <p:nvPr>
            <p:ph type="sldNum" sz="quarter" idx="12"/>
          </p:nvPr>
        </p:nvSpPr>
        <p:spPr/>
        <p:txBody>
          <a:bodyPr/>
          <a:lstStyle/>
          <a:p>
            <a:fld id="{54164C0B-8E7D-3349-906C-A97C93723092}" type="slidenum">
              <a:rPr lang="en-US" smtClean="0"/>
              <a:pPr/>
              <a:t>19</a:t>
            </a:fld>
            <a:endParaRPr lang="en-US"/>
          </a:p>
        </p:txBody>
      </p:sp>
    </p:spTree>
    <p:extLst>
      <p:ext uri="{BB962C8B-B14F-4D97-AF65-F5344CB8AC3E}">
        <p14:creationId xmlns:p14="http://schemas.microsoft.com/office/powerpoint/2010/main" val="195289286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758" y="-508250"/>
            <a:ext cx="9089292" cy="5109091"/>
          </a:xfrm>
          <a:prstGeom prst="rect">
            <a:avLst/>
          </a:prstGeom>
          <a:noFill/>
        </p:spPr>
        <p:txBody>
          <a:bodyPr wrap="square" rtlCol="0">
            <a:spAutoFit/>
          </a:bodyPr>
          <a:lstStyle/>
          <a:p>
            <a:pPr algn="ctr"/>
            <a:r>
              <a:rPr lang="en-US" sz="2000" b="1" dirty="0">
                <a:solidFill>
                  <a:srgbClr val="C00000"/>
                </a:solidFill>
              </a:rPr>
              <a:t>Syllabus - Fall2022</a:t>
            </a:r>
            <a:endParaRPr lang="en-US" sz="2000" dirty="0">
              <a:solidFill>
                <a:srgbClr val="C00000"/>
              </a:solidFill>
            </a:endParaRPr>
          </a:p>
          <a:p>
            <a:endParaRPr lang="en-US" dirty="0"/>
          </a:p>
          <a:p>
            <a:r>
              <a:rPr lang="en-US" dirty="0"/>
              <a:t>Course CSCI-6250/4250 4cr: Frontier of Network Science </a:t>
            </a:r>
          </a:p>
          <a:p>
            <a:r>
              <a:rPr lang="en-US" dirty="0"/>
              <a:t>Monday - Thursday 12:00 - 13:40, Amos Eaton 216</a:t>
            </a:r>
          </a:p>
          <a:p>
            <a:r>
              <a:rPr lang="en-US" dirty="0"/>
              <a:t> </a:t>
            </a:r>
          </a:p>
          <a:p>
            <a:r>
              <a:rPr lang="en-US" b="1" dirty="0"/>
              <a:t>Class Web-site</a:t>
            </a:r>
            <a:endParaRPr lang="en-US" dirty="0"/>
          </a:p>
          <a:p>
            <a:r>
              <a:rPr lang="en-US" u="sng" dirty="0">
                <a:hlinkClick r:id="rId3"/>
              </a:rPr>
              <a:t>http://www.cs.rpi.edu/~szymansk/fns.23/index.php</a:t>
            </a:r>
            <a:endParaRPr lang="en-US" dirty="0"/>
          </a:p>
          <a:p>
            <a:r>
              <a:rPr lang="en-US" b="1" dirty="0"/>
              <a:t> </a:t>
            </a:r>
            <a:endParaRPr lang="en-US" dirty="0"/>
          </a:p>
          <a:p>
            <a:r>
              <a:rPr lang="en-US" b="1" dirty="0"/>
              <a:t>Instructor: </a:t>
            </a:r>
            <a:r>
              <a:rPr lang="en-US" dirty="0"/>
              <a:t>Prof. Boleslaw K. Szymanski, email: </a:t>
            </a:r>
            <a:r>
              <a:rPr lang="en-US" dirty="0">
                <a:hlinkClick r:id="rId4"/>
              </a:rPr>
              <a:t>szymab@rpi.edu</a:t>
            </a:r>
            <a:r>
              <a:rPr lang="en-US" dirty="0"/>
              <a:t> </a:t>
            </a:r>
          </a:p>
          <a:p>
            <a:r>
              <a:rPr lang="en-US" dirty="0"/>
              <a:t>Office Hours: Monday 15:00 – 16:00, Wednesday 13:00 – 14:00 webex by appointment</a:t>
            </a:r>
          </a:p>
          <a:p>
            <a:endParaRPr lang="en-US" b="1" dirty="0"/>
          </a:p>
          <a:p>
            <a:r>
              <a:rPr lang="en-US" b="1" dirty="0"/>
              <a:t>Textbooks</a:t>
            </a:r>
            <a:endParaRPr lang="en-US" dirty="0"/>
          </a:p>
          <a:p>
            <a:r>
              <a:rPr lang="en-US" dirty="0"/>
              <a:t>Albert Laszlo Barabasi </a:t>
            </a:r>
            <a:r>
              <a:rPr lang="en-US" b="1" i="1" dirty="0"/>
              <a:t>Network Science</a:t>
            </a:r>
            <a:endParaRPr lang="en-US" dirty="0"/>
          </a:p>
          <a:p>
            <a:r>
              <a:rPr lang="en-US" dirty="0"/>
              <a:t>Cambridge University Press, 2016</a:t>
            </a:r>
          </a:p>
          <a:p>
            <a:r>
              <a:rPr lang="en-US" dirty="0"/>
              <a:t>On-line version is available at </a:t>
            </a:r>
            <a:r>
              <a:rPr lang="en-US" u="sng" dirty="0">
                <a:hlinkClick r:id="rId5"/>
              </a:rPr>
              <a:t>http://barabasi.com/networksciencebook/</a:t>
            </a:r>
            <a:r>
              <a:rPr lang="en-US" u="sng" dirty="0"/>
              <a:t> </a:t>
            </a:r>
            <a:endParaRPr lang="en-US" dirty="0"/>
          </a:p>
          <a:p>
            <a:r>
              <a:rPr lang="en-US" dirty="0"/>
              <a:t>In addition, class notes will be used.</a:t>
            </a:r>
          </a:p>
          <a:p>
            <a:r>
              <a:rPr lang="en-US" dirty="0"/>
              <a:t>  </a:t>
            </a:r>
          </a:p>
          <a:p>
            <a:endParaRPr lang="en-US" dirty="0"/>
          </a:p>
        </p:txBody>
      </p:sp>
      <p:sp>
        <p:nvSpPr>
          <p:cNvPr id="4" name="Slide Number Placeholder 3"/>
          <p:cNvSpPr>
            <a:spLocks noGrp="1"/>
          </p:cNvSpPr>
          <p:nvPr>
            <p:ph type="sldNum" sz="quarter" idx="12"/>
          </p:nvPr>
        </p:nvSpPr>
        <p:spPr/>
        <p:txBody>
          <a:bodyPr/>
          <a:lstStyle/>
          <a:p>
            <a:fld id="{643B6938-699C-734A-AADA-439B90F52D3B}" type="slidenum">
              <a:rPr lang="en-US" smtClean="0"/>
              <a:pPr/>
              <a:t>2</a:t>
            </a:fld>
            <a:endParaRPr lang="en-US"/>
          </a:p>
        </p:txBody>
      </p:sp>
    </p:spTree>
    <p:extLst>
      <p:ext uri="{BB962C8B-B14F-4D97-AF65-F5344CB8AC3E}">
        <p14:creationId xmlns:p14="http://schemas.microsoft.com/office/powerpoint/2010/main" val="4107394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17500"/>
            <a:ext cx="7772400" cy="1225021"/>
          </a:xfrm>
        </p:spPr>
        <p:txBody>
          <a:bodyPr>
            <a:normAutofit/>
          </a:bodyPr>
          <a:lstStyle/>
          <a:p>
            <a:r>
              <a:rPr lang="en-US" sz="3200" b="1" dirty="0">
                <a:solidFill>
                  <a:srgbClr val="FF0000"/>
                </a:solidFill>
              </a:rPr>
              <a:t>Brain</a:t>
            </a:r>
          </a:p>
        </p:txBody>
      </p:sp>
      <p:sp>
        <p:nvSpPr>
          <p:cNvPr id="9" name="TextBox 8"/>
          <p:cNvSpPr txBox="1"/>
          <p:nvPr/>
        </p:nvSpPr>
        <p:spPr>
          <a:xfrm>
            <a:off x="7581900" y="1409700"/>
            <a:ext cx="1562100" cy="1754327"/>
          </a:xfrm>
          <a:prstGeom prst="rect">
            <a:avLst/>
          </a:prstGeom>
          <a:noFill/>
        </p:spPr>
        <p:txBody>
          <a:bodyPr wrap="square" rtlCol="0">
            <a:spAutoFit/>
          </a:bodyPr>
          <a:lstStyle/>
          <a:p>
            <a:r>
              <a:rPr lang="hu-HU" b="1" dirty="0"/>
              <a:t>Factoid:</a:t>
            </a:r>
          </a:p>
          <a:p>
            <a:endParaRPr lang="hu-HU" b="1" dirty="0"/>
          </a:p>
          <a:p>
            <a:r>
              <a:rPr lang="hu-HU" b="1" dirty="0"/>
              <a:t>Human Brain has between</a:t>
            </a:r>
          </a:p>
          <a:p>
            <a:r>
              <a:rPr lang="hu-HU" b="1" dirty="0"/>
              <a:t>10-100 billion neurons.</a:t>
            </a:r>
          </a:p>
        </p:txBody>
      </p:sp>
      <p:pic>
        <p:nvPicPr>
          <p:cNvPr id="5" name="Picture 4" descr="slide_4b.jpg"/>
          <p:cNvPicPr>
            <a:picLocks noChangeAspect="1"/>
          </p:cNvPicPr>
          <p:nvPr/>
        </p:nvPicPr>
        <p:blipFill>
          <a:blip r:embed="rId3"/>
          <a:stretch>
            <a:fillRect/>
          </a:stretch>
        </p:blipFill>
        <p:spPr>
          <a:xfrm>
            <a:off x="0" y="-1177462"/>
            <a:ext cx="9144000" cy="6892462"/>
          </a:xfrm>
          <a:prstGeom prst="rect">
            <a:avLst/>
          </a:prstGeom>
        </p:spPr>
      </p:pic>
      <p:sp>
        <p:nvSpPr>
          <p:cNvPr id="7"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BRAIN        </a:t>
            </a:r>
            <a:r>
              <a:rPr lang="en-US" sz="1600" b="1" dirty="0">
                <a:solidFill>
                  <a:schemeClr val="bg1">
                    <a:lumMod val="85000"/>
                  </a:schemeClr>
                </a:solidFill>
                <a:latin typeface="Helvetica" pitchFamily="36" charset="0"/>
                <a:ea typeface="Helvetica" pitchFamily="36" charset="0"/>
                <a:cs typeface="Helvetica" pitchFamily="36" charset="0"/>
              </a:rPr>
              <a:t>Factoid:</a:t>
            </a:r>
          </a:p>
        </p:txBody>
      </p:sp>
      <p:sp>
        <p:nvSpPr>
          <p:cNvPr id="11" name="Subtitle 2"/>
          <p:cNvSpPr txBox="1">
            <a:spLocks/>
          </p:cNvSpPr>
          <p:nvPr/>
        </p:nvSpPr>
        <p:spPr>
          <a:xfrm flipH="1">
            <a:off x="11430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8"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4" name="Slide Number Placeholder 3"/>
          <p:cNvSpPr>
            <a:spLocks noGrp="1"/>
          </p:cNvSpPr>
          <p:nvPr>
            <p:ph type="sldNum" sz="quarter" idx="12"/>
          </p:nvPr>
        </p:nvSpPr>
        <p:spPr/>
        <p:txBody>
          <a:bodyPr/>
          <a:lstStyle/>
          <a:p>
            <a:fld id="{54164C0B-8E7D-3349-906C-A97C93723092}" type="slidenum">
              <a:rPr lang="en-US" smtClean="0"/>
              <a:pPr/>
              <a:t>20</a:t>
            </a:fld>
            <a:endParaRPr lang="en-US"/>
          </a:p>
        </p:txBody>
      </p:sp>
    </p:spTree>
    <p:extLst>
      <p:ext uri="{BB962C8B-B14F-4D97-AF65-F5344CB8AC3E}">
        <p14:creationId xmlns:p14="http://schemas.microsoft.com/office/powerpoint/2010/main" val="298524456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descr="Virtual-Stock-Trading.jpg"/>
          <p:cNvPicPr>
            <a:picLocks noChangeAspect="1"/>
          </p:cNvPicPr>
          <p:nvPr/>
        </p:nvPicPr>
        <p:blipFill>
          <a:blip r:embed="rId3"/>
          <a:stretch>
            <a:fillRect/>
          </a:stretch>
        </p:blipFill>
        <p:spPr>
          <a:xfrm>
            <a:off x="0" y="-215900"/>
            <a:ext cx="9144000" cy="5930900"/>
          </a:xfrm>
          <a:prstGeom prst="rect">
            <a:avLst/>
          </a:prstGeom>
        </p:spPr>
      </p:pic>
      <p:sp>
        <p:nvSpPr>
          <p:cNvPr id="8" name="TextBox 7"/>
          <p:cNvSpPr txBox="1"/>
          <p:nvPr/>
        </p:nvSpPr>
        <p:spPr>
          <a:xfrm>
            <a:off x="0" y="1409700"/>
            <a:ext cx="3931920" cy="769441"/>
          </a:xfrm>
          <a:prstGeom prst="rect">
            <a:avLst/>
          </a:prstGeom>
          <a:solidFill>
            <a:schemeClr val="tx1">
              <a:alpha val="81000"/>
            </a:schemeClr>
          </a:solidFill>
        </p:spPr>
        <p:txBody>
          <a:bodyPr wrap="square" rtlCol="0">
            <a:spAutoFit/>
          </a:bodyPr>
          <a:lstStyle/>
          <a:p>
            <a:r>
              <a:rPr lang="en-US" sz="1600" dirty="0">
                <a:solidFill>
                  <a:srgbClr val="FFFFFF"/>
                </a:solidFill>
                <a:latin typeface="Helvetica" pitchFamily="36" charset="0"/>
                <a:ea typeface="Helvetica" pitchFamily="36" charset="0"/>
                <a:cs typeface="Helvetica" pitchFamily="36" charset="0"/>
              </a:rPr>
              <a:t>The world economy will produce goods and services worth $105 trillion in 2023. </a:t>
            </a:r>
          </a:p>
          <a:p>
            <a:r>
              <a:rPr lang="en-US" sz="1200" i="1" dirty="0">
                <a:solidFill>
                  <a:srgbClr val="FFFFFF"/>
                </a:solidFill>
                <a:latin typeface="Helvetica" pitchFamily="36" charset="0"/>
                <a:ea typeface="Helvetica" pitchFamily="36" charset="0"/>
                <a:cs typeface="Helvetica" pitchFamily="36" charset="0"/>
              </a:rPr>
              <a:t>(https://en.wikipedia.org/wiki/World_economy)</a:t>
            </a:r>
            <a:endParaRPr lang="hu-HU" sz="1200" i="1" dirty="0">
              <a:solidFill>
                <a:srgbClr val="FFFFFF"/>
              </a:solidFill>
              <a:latin typeface="Helvetica" pitchFamily="36" charset="0"/>
              <a:ea typeface="Helvetica" pitchFamily="36" charset="0"/>
              <a:cs typeface="Helvetica" pitchFamily="36" charset="0"/>
            </a:endParaRPr>
          </a:p>
        </p:txBody>
      </p:sp>
      <p:sp>
        <p:nvSpPr>
          <p:cNvPr id="12"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ECONOMY        </a:t>
            </a:r>
            <a:r>
              <a:rPr lang="en-US" sz="1600" b="1" dirty="0">
                <a:solidFill>
                  <a:schemeClr val="bg1">
                    <a:lumMod val="85000"/>
                  </a:schemeClr>
                </a:solidFill>
                <a:latin typeface="Helvetica" pitchFamily="36" charset="0"/>
                <a:ea typeface="Helvetica" pitchFamily="36" charset="0"/>
                <a:cs typeface="Helvetica" pitchFamily="36" charset="0"/>
              </a:rPr>
              <a:t>Factoid:</a:t>
            </a:r>
          </a:p>
        </p:txBody>
      </p:sp>
      <p:sp>
        <p:nvSpPr>
          <p:cNvPr id="13" name="Subtitle 2"/>
          <p:cNvSpPr txBox="1">
            <a:spLocks/>
          </p:cNvSpPr>
          <p:nvPr/>
        </p:nvSpPr>
        <p:spPr>
          <a:xfrm flipH="1">
            <a:off x="1630681"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9"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5" name="Slide Number Placeholder 4"/>
          <p:cNvSpPr>
            <a:spLocks noGrp="1"/>
          </p:cNvSpPr>
          <p:nvPr>
            <p:ph type="sldNum" sz="quarter" idx="12"/>
          </p:nvPr>
        </p:nvSpPr>
        <p:spPr/>
        <p:txBody>
          <a:bodyPr/>
          <a:lstStyle/>
          <a:p>
            <a:fld id="{54164C0B-8E7D-3349-906C-A97C93723092}" type="slidenum">
              <a:rPr lang="en-US" smtClean="0"/>
              <a:pPr/>
              <a:t>21</a:t>
            </a:fld>
            <a:endParaRPr lang="en-US"/>
          </a:p>
        </p:txBody>
      </p:sp>
    </p:spTree>
    <p:extLst>
      <p:ext uri="{BB962C8B-B14F-4D97-AF65-F5344CB8AC3E}">
        <p14:creationId xmlns:p14="http://schemas.microsoft.com/office/powerpoint/2010/main" val="255875717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lide7_cell_b.png"/>
          <p:cNvPicPr>
            <a:picLocks noChangeAspect="1"/>
          </p:cNvPicPr>
          <p:nvPr/>
        </p:nvPicPr>
        <p:blipFill>
          <a:blip r:embed="rId4"/>
          <a:stretch>
            <a:fillRect/>
          </a:stretch>
        </p:blipFill>
        <p:spPr>
          <a:xfrm>
            <a:off x="3587750" y="457730"/>
            <a:ext cx="6165850" cy="5142970"/>
          </a:xfrm>
          <a:prstGeom prst="rect">
            <a:avLst/>
          </a:prstGeom>
        </p:spPr>
      </p:pic>
      <p:sp>
        <p:nvSpPr>
          <p:cNvPr id="7"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chemeClr val="bg1"/>
                </a:solidFill>
                <a:latin typeface="Helvetica" pitchFamily="36" charset="0"/>
                <a:ea typeface="Helvetica" pitchFamily="36" charset="0"/>
                <a:cs typeface="Helvetica" pitchFamily="36" charset="0"/>
              </a:rPr>
              <a:t>THE HUMAN CELL        </a:t>
            </a:r>
            <a:r>
              <a:rPr lang="en-US" sz="1600" b="1" dirty="0">
                <a:solidFill>
                  <a:schemeClr val="bg1">
                    <a:lumMod val="85000"/>
                  </a:schemeClr>
                </a:solidFill>
                <a:latin typeface="Helvetica" pitchFamily="36" charset="0"/>
                <a:ea typeface="Helvetica" pitchFamily="36" charset="0"/>
                <a:cs typeface="Helvetica" pitchFamily="36" charset="0"/>
              </a:rPr>
              <a:t>Factoid:</a:t>
            </a:r>
          </a:p>
        </p:txBody>
      </p:sp>
      <p:sp>
        <p:nvSpPr>
          <p:cNvPr id="10" name="Subtitle 2"/>
          <p:cNvSpPr txBox="1">
            <a:spLocks/>
          </p:cNvSpPr>
          <p:nvPr/>
        </p:nvSpPr>
        <p:spPr>
          <a:xfrm flipH="1">
            <a:off x="2621281"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13" name="Subtitle 2"/>
          <p:cNvSpPr txBox="1">
            <a:spLocks/>
          </p:cNvSpPr>
          <p:nvPr/>
        </p:nvSpPr>
        <p:spPr>
          <a:xfrm>
            <a:off x="228600" y="1676400"/>
            <a:ext cx="3794760" cy="3954332"/>
          </a:xfrm>
          <a:prstGeom prst="rect">
            <a:avLst/>
          </a:prstGeom>
        </p:spPr>
        <p:txBody>
          <a:bodyPr vert="horz" lIns="91440" tIns="45720" rIns="91440" bIns="45720" rtlCol="0">
            <a:normAutofit fontScale="77500" lnSpcReduction="20000"/>
          </a:bodyPr>
          <a:lstStyle/>
          <a:p>
            <a:pPr lvl="0">
              <a:spcBef>
                <a:spcPct val="20000"/>
              </a:spcBef>
            </a:pPr>
            <a:r>
              <a:rPr lang="en-US" sz="1600" dirty="0">
                <a:latin typeface="Helvetica" pitchFamily="36" charset="0"/>
                <a:ea typeface="Helvetica" pitchFamily="36" charset="0"/>
                <a:cs typeface="Helvetica" pitchFamily="36" charset="0"/>
              </a:rPr>
              <a:t>How Many Genes are in the Human Genome?</a:t>
            </a:r>
          </a:p>
          <a:p>
            <a:pPr lvl="0">
              <a:spcBef>
                <a:spcPct val="20000"/>
              </a:spcBef>
            </a:pPr>
            <a:endParaRPr lang="en-US" sz="1600" dirty="0">
              <a:latin typeface="Helvetica" pitchFamily="36" charset="0"/>
              <a:ea typeface="Helvetica" pitchFamily="36" charset="0"/>
              <a:cs typeface="Helvetica" pitchFamily="36" charset="0"/>
            </a:endParaRPr>
          </a:p>
          <a:p>
            <a:pPr lvl="0">
              <a:spcBef>
                <a:spcPct val="20000"/>
              </a:spcBef>
            </a:pPr>
            <a:endParaRPr lang="en-US" sz="1730" dirty="0">
              <a:latin typeface="Helvetica" pitchFamily="36" charset="0"/>
              <a:ea typeface="Helvetica" pitchFamily="36" charset="0"/>
              <a:cs typeface="Helvetica" pitchFamily="36" charset="0"/>
            </a:endParaRPr>
          </a:p>
          <a:p>
            <a:pPr lvl="0">
              <a:spcBef>
                <a:spcPct val="20000"/>
              </a:spcBef>
            </a:pPr>
            <a:endParaRPr lang="en-US" sz="1730" dirty="0">
              <a:latin typeface="Helvetica" pitchFamily="36" charset="0"/>
              <a:ea typeface="Helvetica" pitchFamily="36" charset="0"/>
              <a:cs typeface="Helvetica" pitchFamily="36" charset="0"/>
            </a:endParaRPr>
          </a:p>
          <a:p>
            <a:pPr lvl="0">
              <a:spcBef>
                <a:spcPct val="20000"/>
              </a:spcBef>
            </a:pPr>
            <a:endParaRPr lang="en-US" sz="1730" dirty="0">
              <a:latin typeface="Helvetica" pitchFamily="36" charset="0"/>
              <a:ea typeface="Helvetica" pitchFamily="36" charset="0"/>
              <a:cs typeface="Helvetica" pitchFamily="36" charset="0"/>
            </a:endParaRPr>
          </a:p>
          <a:p>
            <a:pPr lvl="0">
              <a:spcBef>
                <a:spcPct val="20000"/>
              </a:spcBef>
            </a:pPr>
            <a:endParaRPr lang="en-US" sz="1730" dirty="0">
              <a:latin typeface="Helvetica" pitchFamily="36" charset="0"/>
              <a:ea typeface="Helvetica" pitchFamily="36" charset="0"/>
              <a:cs typeface="Helvetica" pitchFamily="36" charset="0"/>
            </a:endParaRPr>
          </a:p>
          <a:p>
            <a:r>
              <a:rPr lang="en-US" sz="1600" b="1" dirty="0"/>
              <a:t>The latest number from 2007 is 20,500</a:t>
            </a:r>
          </a:p>
          <a:p>
            <a:br>
              <a:rPr lang="en-US" sz="1600" dirty="0"/>
            </a:br>
            <a:r>
              <a:rPr lang="en-US" sz="1600" dirty="0"/>
              <a:t>The 20,500 number of protein-coding genes was presented in a 2007 PNAS paper. Scientists arrived at this number by excluding the (now thought to be functionally meaningless, random occurrences)</a:t>
            </a:r>
          </a:p>
          <a:p>
            <a:r>
              <a:rPr lang="en-US" sz="1600" dirty="0"/>
              <a:t>M. Clamp et al., 2007. "Distinguishing Protein-Coding and Noncoding Genes in the Human Genome," </a:t>
            </a:r>
            <a:r>
              <a:rPr lang="en-US" sz="1600" i="1" dirty="0"/>
              <a:t>PNAS</a:t>
            </a:r>
            <a:r>
              <a:rPr lang="en-US" sz="1600" dirty="0"/>
              <a:t> </a:t>
            </a:r>
            <a:r>
              <a:rPr lang="en-US" sz="1600" b="1" dirty="0"/>
              <a:t>104</a:t>
            </a:r>
            <a:r>
              <a:rPr lang="en-US" sz="1600" dirty="0"/>
              <a:t>(49), 19428-19433.]</a:t>
            </a:r>
          </a:p>
          <a:p>
            <a:pPr lvl="0">
              <a:spcBef>
                <a:spcPct val="20000"/>
              </a:spcBef>
            </a:pPr>
            <a:endParaRPr lang="en-US" sz="1730" dirty="0">
              <a:latin typeface="Helvetica" pitchFamily="36" charset="0"/>
              <a:ea typeface="Helvetica" pitchFamily="36" charset="0"/>
              <a:cs typeface="Helvetica" pitchFamily="36" charset="0"/>
            </a:endParaRPr>
          </a:p>
          <a:p>
            <a:pPr lvl="0">
              <a:spcBef>
                <a:spcPct val="20000"/>
              </a:spcBef>
            </a:pPr>
            <a:endParaRPr lang="en-US" sz="1730" dirty="0">
              <a:latin typeface="Helvetica" pitchFamily="36" charset="0"/>
              <a:ea typeface="Helvetica" pitchFamily="36" charset="0"/>
              <a:cs typeface="Helvetica" pitchFamily="36" charset="0"/>
            </a:endParaRPr>
          </a:p>
          <a:p>
            <a:pPr lvl="0">
              <a:spcBef>
                <a:spcPct val="20000"/>
              </a:spcBef>
            </a:pPr>
            <a:endParaRPr lang="en-US" sz="1730" dirty="0">
              <a:latin typeface="Helvetica" pitchFamily="36" charset="0"/>
              <a:ea typeface="Helvetica" pitchFamily="36" charset="0"/>
              <a:cs typeface="Helvetica" pitchFamily="36" charset="0"/>
            </a:endParaRPr>
          </a:p>
          <a:p>
            <a:pPr lvl="0">
              <a:spcBef>
                <a:spcPct val="20000"/>
              </a:spcBef>
            </a:pPr>
            <a:endParaRPr lang="en-US" sz="1730" dirty="0">
              <a:latin typeface="Helvetica" pitchFamily="36" charset="0"/>
              <a:ea typeface="Helvetica" pitchFamily="36" charset="0"/>
              <a:cs typeface="Helvetica" pitchFamily="36" charset="0"/>
            </a:endParaRPr>
          </a:p>
          <a:p>
            <a:pPr lvl="0">
              <a:spcBef>
                <a:spcPct val="20000"/>
              </a:spcBef>
            </a:pPr>
            <a:r>
              <a:rPr lang="en-US" sz="2000" b="1" dirty="0">
                <a:solidFill>
                  <a:srgbClr val="BFBFBF"/>
                </a:solidFill>
                <a:latin typeface="Helvetica" pitchFamily="36" charset="0"/>
                <a:ea typeface="Helvetica" pitchFamily="36" charset="0"/>
                <a:cs typeface="Helvetica" pitchFamily="36" charset="0"/>
              </a:rPr>
              <a:t>  </a:t>
            </a:r>
          </a:p>
        </p:txBody>
      </p:sp>
      <p:sp>
        <p:nvSpPr>
          <p:cNvPr id="8" name="Rectangle 7"/>
          <p:cNvSpPr/>
          <p:nvPr/>
        </p:nvSpPr>
        <p:spPr>
          <a:xfrm>
            <a:off x="1132956" y="2062369"/>
            <a:ext cx="1127232" cy="461665"/>
          </a:xfrm>
          <a:prstGeom prst="rect">
            <a:avLst/>
          </a:prstGeom>
        </p:spPr>
        <p:txBody>
          <a:bodyPr wrap="none">
            <a:spAutoFit/>
          </a:bodyPr>
          <a:lstStyle/>
          <a:p>
            <a:pPr lvl="0">
              <a:spcBef>
                <a:spcPct val="20000"/>
              </a:spcBef>
            </a:pPr>
            <a:r>
              <a:rPr lang="en-US" sz="2400" b="1" dirty="0">
                <a:latin typeface="Helvetica" pitchFamily="36" charset="0"/>
                <a:ea typeface="Helvetica" pitchFamily="36" charset="0"/>
                <a:cs typeface="Helvetica" pitchFamily="36" charset="0"/>
              </a:rPr>
              <a:t>20,500</a:t>
            </a:r>
          </a:p>
        </p:txBody>
      </p:sp>
      <p:sp>
        <p:nvSpPr>
          <p:cNvPr id="11"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3" name="Slide Number Placeholder 2"/>
          <p:cNvSpPr>
            <a:spLocks noGrp="1"/>
          </p:cNvSpPr>
          <p:nvPr>
            <p:ph type="sldNum" sz="quarter" idx="12"/>
          </p:nvPr>
        </p:nvSpPr>
        <p:spPr/>
        <p:txBody>
          <a:bodyPr/>
          <a:lstStyle/>
          <a:p>
            <a:fld id="{54164C0B-8E7D-3349-906C-A97C93723092}" type="slidenum">
              <a:rPr lang="en-US" smtClean="0"/>
              <a:pPr/>
              <a:t>22</a:t>
            </a:fld>
            <a:endParaRPr lang="en-US"/>
          </a:p>
        </p:txBody>
      </p:sp>
    </p:spTree>
    <p:custDataLst>
      <p:tags r:id="rId1"/>
    </p:custDataLst>
    <p:extLst>
      <p:ext uri="{BB962C8B-B14F-4D97-AF65-F5344CB8AC3E}">
        <p14:creationId xmlns:p14="http://schemas.microsoft.com/office/powerpoint/2010/main" val="42665556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chemeClr val="bg1"/>
                </a:solidFill>
                <a:latin typeface="Helvetica" pitchFamily="36" charset="0"/>
                <a:ea typeface="Helvetica" pitchFamily="36" charset="0"/>
                <a:cs typeface="Helvetica" pitchFamily="36" charset="0"/>
              </a:rPr>
              <a:t>THE ROLE OF NETWORKS</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7" name="Subtitle 2"/>
          <p:cNvSpPr txBox="1">
            <a:spLocks/>
          </p:cNvSpPr>
          <p:nvPr/>
        </p:nvSpPr>
        <p:spPr>
          <a:xfrm>
            <a:off x="533400" y="1790700"/>
            <a:ext cx="7543800" cy="4495800"/>
          </a:xfrm>
          <a:prstGeom prst="rect">
            <a:avLst/>
          </a:prstGeom>
        </p:spPr>
        <p:txBody>
          <a:bodyPr vert="horz" lIns="91440" tIns="45720" rIns="91440" bIns="45720" rtlCol="0">
            <a:noAutofit/>
          </a:bodyPr>
          <a:lstStyle/>
          <a:p>
            <a:pPr lvl="0">
              <a:spcBef>
                <a:spcPct val="20000"/>
              </a:spcBef>
            </a:pPr>
            <a:r>
              <a:rPr lang="en-US" sz="4500" dirty="0">
                <a:latin typeface="Helvetica" pitchFamily="36" charset="0"/>
                <a:ea typeface="Helvetica" pitchFamily="36" charset="0"/>
                <a:cs typeface="Helvetica" pitchFamily="36" charset="0"/>
              </a:rPr>
              <a:t>Behind each complex system there is a </a:t>
            </a:r>
            <a:r>
              <a:rPr lang="en-US" sz="4500" b="1" dirty="0">
                <a:latin typeface="Helvetica" pitchFamily="36" charset="0"/>
                <a:ea typeface="Helvetica" pitchFamily="36" charset="0"/>
                <a:cs typeface="Helvetica" pitchFamily="36" charset="0"/>
              </a:rPr>
              <a:t>network</a:t>
            </a:r>
            <a:r>
              <a:rPr lang="en-US" sz="4500" dirty="0">
                <a:latin typeface="Helvetica" pitchFamily="36" charset="0"/>
                <a:ea typeface="Helvetica" pitchFamily="36" charset="0"/>
                <a:cs typeface="Helvetica" pitchFamily="36" charset="0"/>
              </a:rPr>
              <a:t>, that defines the interactions between the components. </a:t>
            </a:r>
          </a:p>
        </p:txBody>
      </p:sp>
      <p:sp>
        <p:nvSpPr>
          <p:cNvPr id="6"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3" name="Slide Number Placeholder 2"/>
          <p:cNvSpPr>
            <a:spLocks noGrp="1"/>
          </p:cNvSpPr>
          <p:nvPr>
            <p:ph type="sldNum" sz="quarter" idx="12"/>
          </p:nvPr>
        </p:nvSpPr>
        <p:spPr/>
        <p:txBody>
          <a:bodyPr/>
          <a:lstStyle/>
          <a:p>
            <a:fld id="{54164C0B-8E7D-3349-906C-A97C93723092}" type="slidenum">
              <a:rPr lang="en-US" smtClean="0"/>
              <a:pPr/>
              <a:t>23</a:t>
            </a:fld>
            <a:endParaRPr lang="en-US"/>
          </a:p>
        </p:txBody>
      </p:sp>
    </p:spTree>
    <p:extLst>
      <p:ext uri="{BB962C8B-B14F-4D97-AF65-F5344CB8AC3E}">
        <p14:creationId xmlns:p14="http://schemas.microsoft.com/office/powerpoint/2010/main" val="3380948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lide14_facebook.jpg"/>
          <p:cNvPicPr>
            <a:picLocks noChangeAspect="1"/>
          </p:cNvPicPr>
          <p:nvPr/>
        </p:nvPicPr>
        <p:blipFill>
          <a:blip r:embed="rId3"/>
          <a:stretch>
            <a:fillRect/>
          </a:stretch>
        </p:blipFill>
        <p:spPr>
          <a:xfrm>
            <a:off x="0" y="0"/>
            <a:ext cx="9144000" cy="5715000"/>
          </a:xfrm>
          <a:prstGeom prst="rect">
            <a:avLst/>
          </a:prstGeom>
        </p:spPr>
      </p:pic>
      <p:sp>
        <p:nvSpPr>
          <p:cNvPr id="8" name="TextBox 7"/>
          <p:cNvSpPr txBox="1"/>
          <p:nvPr/>
        </p:nvSpPr>
        <p:spPr>
          <a:xfrm>
            <a:off x="152400" y="5184456"/>
            <a:ext cx="5498823" cy="215444"/>
          </a:xfrm>
          <a:prstGeom prst="rect">
            <a:avLst/>
          </a:prstGeom>
          <a:noFill/>
        </p:spPr>
        <p:txBody>
          <a:bodyPr wrap="none" rtlCol="0">
            <a:spAutoFit/>
          </a:bodyPr>
          <a:lstStyle/>
          <a:p>
            <a:r>
              <a:rPr lang="en-US" sz="800" i="1" dirty="0">
                <a:solidFill>
                  <a:srgbClr val="FFFFFF"/>
                </a:solidFill>
                <a:latin typeface="Helvetica"/>
                <a:cs typeface="Helvetica"/>
              </a:rPr>
              <a:t>Keith Shepherd's "Sunday Best”. http://baseballart.com/2010/07/shades-of-greatness-a-story-that-needed-to-be-told/</a:t>
            </a:r>
            <a:endParaRPr lang="hu-HU" sz="800" i="1" dirty="0">
              <a:solidFill>
                <a:srgbClr val="FFFFFF"/>
              </a:solidFill>
              <a:latin typeface="Helvetica"/>
              <a:cs typeface="Helvetica"/>
            </a:endParaRPr>
          </a:p>
        </p:txBody>
      </p:sp>
      <p:sp>
        <p:nvSpPr>
          <p:cNvPr id="9" name="TextBox 8"/>
          <p:cNvSpPr txBox="1"/>
          <p:nvPr/>
        </p:nvSpPr>
        <p:spPr>
          <a:xfrm>
            <a:off x="2019300" y="4076700"/>
            <a:ext cx="5105400" cy="338554"/>
          </a:xfrm>
          <a:prstGeom prst="rect">
            <a:avLst/>
          </a:prstGeom>
          <a:noFill/>
        </p:spPr>
        <p:txBody>
          <a:bodyPr wrap="square" rtlCol="0">
            <a:spAutoFit/>
          </a:bodyPr>
          <a:lstStyle/>
          <a:p>
            <a:r>
              <a:rPr lang="en-US" sz="1600" dirty="0">
                <a:solidFill>
                  <a:schemeClr val="bg1"/>
                </a:solidFill>
                <a:latin typeface="Helvetica" pitchFamily="36" charset="0"/>
                <a:ea typeface="Helvetica" pitchFamily="36" charset="0"/>
                <a:cs typeface="Helvetica" pitchFamily="36" charset="0"/>
              </a:rPr>
              <a:t>The “Social Graph” behind </a:t>
            </a:r>
            <a:r>
              <a:rPr lang="en-US" sz="1600" dirty="0" err="1">
                <a:solidFill>
                  <a:schemeClr val="bg1"/>
                </a:solidFill>
                <a:latin typeface="Helvetica" pitchFamily="36" charset="0"/>
                <a:ea typeface="Helvetica" pitchFamily="36" charset="0"/>
                <a:cs typeface="Helvetica" pitchFamily="36" charset="0"/>
              </a:rPr>
              <a:t>Facebook</a:t>
            </a:r>
            <a:endParaRPr lang="hu-HU" sz="1200" i="1" dirty="0" err="1">
              <a:solidFill>
                <a:srgbClr val="FFFFFF"/>
              </a:solidFill>
              <a:latin typeface="Helvetica" pitchFamily="36" charset="0"/>
              <a:ea typeface="Helvetica" pitchFamily="36" charset="0"/>
              <a:cs typeface="Helvetica" pitchFamily="36" charset="0"/>
            </a:endParaRPr>
          </a:p>
        </p:txBody>
      </p:sp>
      <p:sp>
        <p:nvSpPr>
          <p:cNvPr id="11"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chemeClr val="bg1"/>
                </a:solidFill>
                <a:latin typeface="Helvetica" pitchFamily="36" charset="0"/>
                <a:ea typeface="Helvetica" pitchFamily="36" charset="0"/>
                <a:cs typeface="Helvetica" pitchFamily="36" charset="0"/>
              </a:rPr>
              <a:t>SOCIETY        </a:t>
            </a:r>
            <a:r>
              <a:rPr lang="en-US" sz="1600" b="1" dirty="0">
                <a:solidFill>
                  <a:schemeClr val="bg1">
                    <a:lumMod val="85000"/>
                  </a:schemeClr>
                </a:solidFill>
                <a:latin typeface="Helvetica" pitchFamily="36" charset="0"/>
                <a:ea typeface="Helvetica" pitchFamily="36" charset="0"/>
                <a:cs typeface="Helvetica" pitchFamily="36" charset="0"/>
              </a:rPr>
              <a:t>Factoid:</a:t>
            </a:r>
          </a:p>
        </p:txBody>
      </p:sp>
      <p:sp>
        <p:nvSpPr>
          <p:cNvPr id="13" name="Subtitle 2"/>
          <p:cNvSpPr txBox="1">
            <a:spLocks/>
          </p:cNvSpPr>
          <p:nvPr/>
        </p:nvSpPr>
        <p:spPr>
          <a:xfrm flipH="1">
            <a:off x="14478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10"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24</a:t>
            </a:fld>
            <a:endParaRPr lang="en-US"/>
          </a:p>
        </p:txBody>
      </p:sp>
    </p:spTree>
    <p:extLst>
      <p:ext uri="{BB962C8B-B14F-4D97-AF65-F5344CB8AC3E}">
        <p14:creationId xmlns:p14="http://schemas.microsoft.com/office/powerpoint/2010/main" val="1908784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ople3.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11" name="Picture 10" descr="maven7_logo.jpg"/>
          <p:cNvPicPr>
            <a:picLocks noChangeAspect="1"/>
          </p:cNvPicPr>
          <p:nvPr/>
        </p:nvPicPr>
        <p:blipFill>
          <a:blip r:embed="rId4"/>
          <a:stretch>
            <a:fillRect/>
          </a:stretch>
        </p:blipFill>
        <p:spPr>
          <a:xfrm>
            <a:off x="152401" y="5311947"/>
            <a:ext cx="670983" cy="292750"/>
          </a:xfrm>
          <a:prstGeom prst="rect">
            <a:avLst/>
          </a:prstGeom>
          <a:effectLst/>
        </p:spPr>
      </p:pic>
      <p:sp>
        <p:nvSpPr>
          <p:cNvPr id="13" name="Subtitle 2"/>
          <p:cNvSpPr txBox="1">
            <a:spLocks/>
          </p:cNvSpPr>
          <p:nvPr/>
        </p:nvSpPr>
        <p:spPr>
          <a:xfrm flipH="1">
            <a:off x="3895727" y="158706"/>
            <a:ext cx="45719" cy="452969"/>
          </a:xfrm>
          <a:prstGeom prst="rect">
            <a:avLst/>
          </a:prstGeom>
          <a:solidFill>
            <a:srgbClr val="00CC99">
              <a:lumMod val="75000"/>
            </a:srgbClr>
          </a:solidFill>
        </p:spPr>
        <p:txBody>
          <a:bodyPr vert="horz" lIns="91440" tIns="45720" rIns="91440" bIns="45720" rtlCol="0">
            <a:normAutofit/>
          </a:bodyPr>
          <a:lstStyle/>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Helvetica" pitchFamily="36" charset="0"/>
              <a:ea typeface="Helvetica" pitchFamily="36" charset="0"/>
              <a:cs typeface="Helvetica" pitchFamily="36" charset="0"/>
            </a:endParaRPr>
          </a:p>
        </p:txBody>
      </p:sp>
      <p:sp>
        <p:nvSpPr>
          <p:cNvPr id="14" name="Rectangle 13"/>
          <p:cNvSpPr>
            <a:spLocks noChangeArrowheads="1"/>
          </p:cNvSpPr>
          <p:nvPr/>
        </p:nvSpPr>
        <p:spPr bwMode="auto">
          <a:xfrm>
            <a:off x="1186" y="158706"/>
            <a:ext cx="9145588" cy="452969"/>
          </a:xfrm>
          <a:prstGeom prst="rect">
            <a:avLst/>
          </a:prstGeom>
          <a:solidFill>
            <a:srgbClr val="FF0000"/>
          </a:solidFill>
          <a:ln w="9525">
            <a:noFill/>
            <a:miter lim="800000"/>
            <a:headEnd/>
            <a:tailEnd/>
          </a:ln>
          <a:effectLst/>
        </p:spPr>
        <p:txBody>
          <a:bodyPr lIns="91407" tIns="45704" rIns="91407" bIns="45704"/>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outerShdw blurRad="38100" dist="38100" dir="2700000" algn="tl">
                    <a:srgbClr val="DDDDDD"/>
                  </a:outerShdw>
                </a:effectLst>
                <a:highlight>
                  <a:srgbClr val="FF0000"/>
                </a:highlight>
                <a:uLnTx/>
                <a:uFillTx/>
                <a:latin typeface="Trajan Pro"/>
                <a:cs typeface="Trajan Pro"/>
              </a:rPr>
              <a:t>Management</a:t>
            </a:r>
            <a:endParaRPr kumimoji="0" lang="en-US" sz="2000" b="1" i="1" u="none" strike="noStrike" kern="0" cap="none" spc="0" normalizeH="0" baseline="0" noProof="0" dirty="0">
              <a:ln>
                <a:noFill/>
              </a:ln>
              <a:solidFill>
                <a:schemeClr val="bg1"/>
              </a:solidFill>
              <a:effectLst>
                <a:outerShdw blurRad="38100" dist="38100" dir="2700000" algn="tl">
                  <a:srgbClr val="DDDDDD"/>
                </a:outerShdw>
              </a:effectLst>
              <a:highlight>
                <a:srgbClr val="FF0000"/>
              </a:highlight>
              <a:uLnTx/>
              <a:uFillTx/>
              <a:latin typeface="Trajan Pro"/>
              <a:cs typeface="Trajan Pro"/>
            </a:endParaRPr>
          </a:p>
        </p:txBody>
      </p:sp>
      <p:sp>
        <p:nvSpPr>
          <p:cNvPr id="2" name="TextBox 1">
            <a:extLst>
              <a:ext uri="{FF2B5EF4-FFF2-40B4-BE49-F238E27FC236}">
                <a16:creationId xmlns:a16="http://schemas.microsoft.com/office/drawing/2014/main" id="{90B4AE32-AD3E-7CF5-5DEF-1694D0DF87BF}"/>
              </a:ext>
            </a:extLst>
          </p:cNvPr>
          <p:cNvSpPr txBox="1"/>
          <p:nvPr/>
        </p:nvSpPr>
        <p:spPr>
          <a:xfrm>
            <a:off x="1934307" y="5068669"/>
            <a:ext cx="6377354" cy="646331"/>
          </a:xfrm>
          <a:prstGeom prst="rect">
            <a:avLst/>
          </a:prstGeom>
          <a:noFill/>
        </p:spPr>
        <p:txBody>
          <a:bodyPr wrap="square" rtlCol="0">
            <a:spAutoFit/>
          </a:bodyPr>
          <a:lstStyle/>
          <a:p>
            <a:r>
              <a:rPr lang="en-US" b="1" dirty="0"/>
              <a:t>Three divisions</a:t>
            </a:r>
            <a:r>
              <a:rPr lang="en-US" dirty="0"/>
              <a:t>: </a:t>
            </a:r>
            <a:r>
              <a:rPr lang="en-US" b="1" dirty="0"/>
              <a:t>Budapest</a:t>
            </a:r>
            <a:r>
              <a:rPr lang="en-US" dirty="0"/>
              <a:t> (management), </a:t>
            </a:r>
            <a:r>
              <a:rPr lang="en-US" b="1" dirty="0"/>
              <a:t>subs of Budapest </a:t>
            </a:r>
            <a:r>
              <a:rPr lang="en-US" dirty="0"/>
              <a:t>(administration), and </a:t>
            </a:r>
            <a:r>
              <a:rPr lang="en-US" b="1" dirty="0"/>
              <a:t>province</a:t>
            </a:r>
            <a:r>
              <a:rPr lang="en-US" dirty="0"/>
              <a:t> (manufacturing </a:t>
            </a:r>
          </a:p>
        </p:txBody>
      </p:sp>
    </p:spTree>
    <p:extLst>
      <p:ext uri="{BB962C8B-B14F-4D97-AF65-F5344CB8AC3E}">
        <p14:creationId xmlns:p14="http://schemas.microsoft.com/office/powerpoint/2010/main" val="152939723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gions_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714999"/>
          </a:xfrm>
          <a:prstGeom prst="rect">
            <a:avLst/>
          </a:prstGeom>
        </p:spPr>
      </p:pic>
      <p:sp>
        <p:nvSpPr>
          <p:cNvPr id="9" name="Subtitle 2"/>
          <p:cNvSpPr txBox="1">
            <a:spLocks/>
          </p:cNvSpPr>
          <p:nvPr/>
        </p:nvSpPr>
        <p:spPr>
          <a:xfrm flipH="1">
            <a:off x="4476078" y="158750"/>
            <a:ext cx="45719" cy="452969"/>
          </a:xfrm>
          <a:prstGeom prst="rect">
            <a:avLst/>
          </a:prstGeom>
          <a:solidFill>
            <a:schemeClr val="bg1"/>
          </a:solidFill>
        </p:spPr>
        <p:txBody>
          <a:bodyPr vert="horz" lIns="91440" tIns="45720" rIns="91440" bIns="45720" rtlCol="0">
            <a:normAutofit/>
          </a:bodyPr>
          <a:lstStyle/>
          <a:p>
            <a:pPr>
              <a:spcBef>
                <a:spcPct val="20000"/>
              </a:spcBef>
            </a:pPr>
            <a:r>
              <a:rPr lang="en-US" sz="1600" b="1" dirty="0">
                <a:solidFill>
                  <a:srgbClr val="FFFFFF"/>
                </a:solidFill>
                <a:latin typeface="Helvetica" pitchFamily="36" charset="0"/>
                <a:ea typeface="Helvetica" pitchFamily="36" charset="0"/>
                <a:cs typeface="Helvetica" pitchFamily="36" charset="0"/>
              </a:rPr>
              <a:t> </a:t>
            </a:r>
          </a:p>
        </p:txBody>
      </p:sp>
      <p:pic>
        <p:nvPicPr>
          <p:cNvPr id="5" name="Picture 4" descr="maven7_logo.jpg"/>
          <p:cNvPicPr>
            <a:picLocks noChangeAspect="1"/>
          </p:cNvPicPr>
          <p:nvPr/>
        </p:nvPicPr>
        <p:blipFill>
          <a:blip r:embed="rId4"/>
          <a:stretch>
            <a:fillRect/>
          </a:stretch>
        </p:blipFill>
        <p:spPr>
          <a:xfrm>
            <a:off x="152401" y="5311947"/>
            <a:ext cx="670983" cy="292750"/>
          </a:xfrm>
          <a:prstGeom prst="rect">
            <a:avLst/>
          </a:prstGeom>
          <a:effectLst/>
        </p:spPr>
      </p:pic>
      <p:sp>
        <p:nvSpPr>
          <p:cNvPr id="3" name="TextBox 2">
            <a:extLst>
              <a:ext uri="{FF2B5EF4-FFF2-40B4-BE49-F238E27FC236}">
                <a16:creationId xmlns:a16="http://schemas.microsoft.com/office/drawing/2014/main" id="{CC692CE6-56D3-6B87-15AC-498AC9E72A74}"/>
              </a:ext>
            </a:extLst>
          </p:cNvPr>
          <p:cNvSpPr txBox="1"/>
          <p:nvPr/>
        </p:nvSpPr>
        <p:spPr>
          <a:xfrm>
            <a:off x="6013938" y="385234"/>
            <a:ext cx="3130062" cy="1200329"/>
          </a:xfrm>
          <a:prstGeom prst="rect">
            <a:avLst/>
          </a:prstGeom>
          <a:noFill/>
        </p:spPr>
        <p:txBody>
          <a:bodyPr wrap="square" rtlCol="0">
            <a:spAutoFit/>
          </a:bodyPr>
          <a:lstStyle/>
          <a:p>
            <a:r>
              <a:rPr lang="en-US" dirty="0"/>
              <a:t>Map of the network, with high degree nodes marked. Low penetration of information from management to others. </a:t>
            </a:r>
          </a:p>
        </p:txBody>
      </p:sp>
      <p:sp>
        <p:nvSpPr>
          <p:cNvPr id="4" name="TextBox 3">
            <a:extLst>
              <a:ext uri="{FF2B5EF4-FFF2-40B4-BE49-F238E27FC236}">
                <a16:creationId xmlns:a16="http://schemas.microsoft.com/office/drawing/2014/main" id="{87D0BFEB-6C7E-9EE6-C516-40C7998C055F}"/>
              </a:ext>
            </a:extLst>
          </p:cNvPr>
          <p:cNvSpPr txBox="1"/>
          <p:nvPr/>
        </p:nvSpPr>
        <p:spPr>
          <a:xfrm>
            <a:off x="5481397" y="4942615"/>
            <a:ext cx="2912529" cy="646331"/>
          </a:xfrm>
          <a:prstGeom prst="rect">
            <a:avLst/>
          </a:prstGeom>
          <a:noFill/>
        </p:spPr>
        <p:txBody>
          <a:bodyPr wrap="none" rtlCol="0">
            <a:spAutoFit/>
          </a:bodyPr>
          <a:lstStyle/>
          <a:p>
            <a:r>
              <a:rPr lang="en-US" b="1" dirty="0"/>
              <a:t>Map shows </a:t>
            </a:r>
            <a:r>
              <a:rPr lang="en-US" b="1" baseline="0" dirty="0"/>
              <a:t>a major internal </a:t>
            </a:r>
          </a:p>
          <a:p>
            <a:r>
              <a:rPr lang="en-US" b="1" baseline="0" dirty="0"/>
              <a:t>communication problem</a:t>
            </a:r>
            <a:r>
              <a:rPr lang="en-US" b="1" dirty="0"/>
              <a:t> </a:t>
            </a:r>
          </a:p>
        </p:txBody>
      </p:sp>
    </p:spTree>
    <p:extLst>
      <p:ext uri="{BB962C8B-B14F-4D97-AF65-F5344CB8AC3E}">
        <p14:creationId xmlns:p14="http://schemas.microsoft.com/office/powerpoint/2010/main" val="345809150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erarchy_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 y="0"/>
            <a:ext cx="9144000" cy="5715000"/>
          </a:xfrm>
          <a:prstGeom prst="rect">
            <a:avLst/>
          </a:prstGeom>
        </p:spPr>
      </p:pic>
      <p:sp>
        <p:nvSpPr>
          <p:cNvPr id="7" name="Subtitle 2"/>
          <p:cNvSpPr txBox="1">
            <a:spLocks/>
          </p:cNvSpPr>
          <p:nvPr/>
        </p:nvSpPr>
        <p:spPr>
          <a:xfrm flipH="1">
            <a:off x="2177378" y="158219"/>
            <a:ext cx="45719" cy="452969"/>
          </a:xfrm>
          <a:prstGeom prst="rect">
            <a:avLst/>
          </a:prstGeom>
          <a:solidFill>
            <a:schemeClr val="bg1"/>
          </a:solidFill>
        </p:spPr>
        <p:txBody>
          <a:bodyPr vert="horz" lIns="91440" tIns="45720" rIns="91440" bIns="45720" rtlCol="0">
            <a:normAutofit/>
          </a:bodyPr>
          <a:lstStyle/>
          <a:p>
            <a:pPr>
              <a:spcBef>
                <a:spcPct val="20000"/>
              </a:spcBef>
            </a:pPr>
            <a:r>
              <a:rPr lang="en-US" sz="1600" b="1" dirty="0">
                <a:solidFill>
                  <a:srgbClr val="FFFFFF"/>
                </a:solidFill>
                <a:latin typeface="Helvetica" pitchFamily="36" charset="0"/>
                <a:ea typeface="Helvetica" pitchFamily="36" charset="0"/>
                <a:cs typeface="Helvetica" pitchFamily="36" charset="0"/>
              </a:rPr>
              <a:t> </a:t>
            </a:r>
          </a:p>
        </p:txBody>
      </p:sp>
      <p:sp>
        <p:nvSpPr>
          <p:cNvPr id="9" name="Rectangle 8"/>
          <p:cNvSpPr>
            <a:spLocks noChangeArrowheads="1"/>
          </p:cNvSpPr>
          <p:nvPr/>
        </p:nvSpPr>
        <p:spPr bwMode="auto">
          <a:xfrm>
            <a:off x="8312151" y="5341056"/>
            <a:ext cx="831851" cy="232833"/>
          </a:xfrm>
          <a:prstGeom prst="rect">
            <a:avLst/>
          </a:prstGeom>
          <a:solidFill>
            <a:schemeClr val="bg1">
              <a:lumMod val="85000"/>
              <a:alpha val="70000"/>
            </a:schemeClr>
          </a:solidFill>
          <a:ln w="9525">
            <a:noFill/>
            <a:miter lim="800000"/>
            <a:headEnd/>
            <a:tailEnd/>
          </a:ln>
          <a:effectLst/>
        </p:spPr>
        <p:txBody>
          <a:bodyPr lIns="91407" tIns="45704" rIns="91407" bIns="45704"/>
          <a:lstStyle/>
          <a:p>
            <a:pPr algn="ctr" defTabSz="914400" fontAlgn="base">
              <a:spcBef>
                <a:spcPct val="0"/>
              </a:spcBef>
              <a:spcAft>
                <a:spcPct val="0"/>
              </a:spcAft>
              <a:defRPr/>
            </a:pPr>
            <a:r>
              <a:rPr lang="en-US" sz="800" b="1" dirty="0" err="1">
                <a:solidFill>
                  <a:srgbClr val="000000">
                    <a:lumMod val="50000"/>
                    <a:lumOff val="50000"/>
                  </a:srgbClr>
                </a:solidFill>
                <a:latin typeface="Helvetica"/>
                <a:cs typeface="Helvetica"/>
              </a:rPr>
              <a:t>Barabasi</a:t>
            </a:r>
            <a:r>
              <a:rPr lang="en-US" sz="800" b="1" dirty="0">
                <a:solidFill>
                  <a:srgbClr val="000000">
                    <a:lumMod val="50000"/>
                    <a:lumOff val="50000"/>
                  </a:srgbClr>
                </a:solidFill>
                <a:latin typeface="Helvetica"/>
                <a:cs typeface="Helvetica"/>
              </a:rPr>
              <a:t> Lab</a:t>
            </a:r>
          </a:p>
        </p:txBody>
      </p:sp>
      <p:pic>
        <p:nvPicPr>
          <p:cNvPr id="10" name="Picture 9" descr="maven7_logo.jpg"/>
          <p:cNvPicPr>
            <a:picLocks noChangeAspect="1"/>
          </p:cNvPicPr>
          <p:nvPr/>
        </p:nvPicPr>
        <p:blipFill>
          <a:blip r:embed="rId4"/>
          <a:stretch>
            <a:fillRect/>
          </a:stretch>
        </p:blipFill>
        <p:spPr>
          <a:xfrm>
            <a:off x="152401" y="5311947"/>
            <a:ext cx="670983" cy="292750"/>
          </a:xfrm>
          <a:prstGeom prst="rect">
            <a:avLst/>
          </a:prstGeom>
          <a:effectLst/>
        </p:spPr>
      </p:pic>
      <p:sp>
        <p:nvSpPr>
          <p:cNvPr id="2" name="TextBox 1">
            <a:extLst>
              <a:ext uri="{FF2B5EF4-FFF2-40B4-BE49-F238E27FC236}">
                <a16:creationId xmlns:a16="http://schemas.microsoft.com/office/drawing/2014/main" id="{8DE74C51-D560-517C-9B4B-08898094202D}"/>
              </a:ext>
            </a:extLst>
          </p:cNvPr>
          <p:cNvSpPr txBox="1"/>
          <p:nvPr/>
        </p:nvSpPr>
        <p:spPr>
          <a:xfrm>
            <a:off x="1500554" y="3810000"/>
            <a:ext cx="2531462" cy="1477328"/>
          </a:xfrm>
          <a:prstGeom prst="rect">
            <a:avLst/>
          </a:prstGeom>
          <a:noFill/>
        </p:spPr>
        <p:txBody>
          <a:bodyPr wrap="none" rtlCol="0">
            <a:spAutoFit/>
          </a:bodyPr>
          <a:lstStyle/>
          <a:p>
            <a:r>
              <a:rPr lang="en-US" dirty="0"/>
              <a:t>Range of communication</a:t>
            </a:r>
          </a:p>
          <a:p>
            <a:r>
              <a:rPr lang="en-US" dirty="0"/>
              <a:t>of different rank of </a:t>
            </a:r>
          </a:p>
          <a:p>
            <a:r>
              <a:rPr lang="en-US" dirty="0"/>
              <a:t>employees, very ranges </a:t>
            </a:r>
          </a:p>
          <a:p>
            <a:r>
              <a:rPr lang="en-US" dirty="0"/>
              <a:t>for the highest level</a:t>
            </a:r>
          </a:p>
          <a:p>
            <a:r>
              <a:rPr lang="en-US" dirty="0"/>
              <a:t>of hierarchy</a:t>
            </a:r>
          </a:p>
        </p:txBody>
      </p:sp>
    </p:spTree>
    <p:extLst>
      <p:ext uri="{BB962C8B-B14F-4D97-AF65-F5344CB8AC3E}">
        <p14:creationId xmlns:p14="http://schemas.microsoft.com/office/powerpoint/2010/main" val="386308180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gree-region_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3" name="TextBox 2">
            <a:extLst>
              <a:ext uri="{FF2B5EF4-FFF2-40B4-BE49-F238E27FC236}">
                <a16:creationId xmlns:a16="http://schemas.microsoft.com/office/drawing/2014/main" id="{27CECD88-82F1-F675-2FA3-F2549C9EEAA9}"/>
              </a:ext>
            </a:extLst>
          </p:cNvPr>
          <p:cNvSpPr txBox="1"/>
          <p:nvPr/>
        </p:nvSpPr>
        <p:spPr>
          <a:xfrm flipH="1">
            <a:off x="350518" y="3470031"/>
            <a:ext cx="2615419" cy="1200329"/>
          </a:xfrm>
          <a:prstGeom prst="rect">
            <a:avLst/>
          </a:prstGeom>
          <a:noFill/>
        </p:spPr>
        <p:txBody>
          <a:bodyPr wrap="square" rtlCol="0">
            <a:spAutoFit/>
          </a:bodyPr>
          <a:lstStyle/>
          <a:p>
            <a:r>
              <a:rPr lang="en-US" dirty="0"/>
              <a:t>Several uncoordinated </a:t>
            </a:r>
          </a:p>
          <a:p>
            <a:r>
              <a:rPr lang="en-US" dirty="0"/>
              <a:t>Sources of information</a:t>
            </a:r>
          </a:p>
          <a:p>
            <a:r>
              <a:rPr lang="en-US" dirty="0"/>
              <a:t>from different levels</a:t>
            </a:r>
          </a:p>
          <a:p>
            <a:r>
              <a:rPr lang="en-US" dirty="0"/>
              <a:t>of management hierarchy </a:t>
            </a:r>
          </a:p>
        </p:txBody>
      </p:sp>
    </p:spTree>
    <p:extLst>
      <p:ext uri="{BB962C8B-B14F-4D97-AF65-F5344CB8AC3E}">
        <p14:creationId xmlns:p14="http://schemas.microsoft.com/office/powerpoint/2010/main" val="374667872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Text Box 2"/>
          <p:cNvSpPr txBox="1">
            <a:spLocks noChangeArrowheads="1"/>
          </p:cNvSpPr>
          <p:nvPr/>
        </p:nvSpPr>
        <p:spPr bwMode="auto">
          <a:xfrm>
            <a:off x="457200" y="0"/>
            <a:ext cx="8229600" cy="461665"/>
          </a:xfrm>
          <a:prstGeom prst="rect">
            <a:avLst/>
          </a:prstGeom>
          <a:noFill/>
          <a:ln w="9525">
            <a:noFill/>
            <a:miter lim="800000"/>
            <a:headEnd/>
            <a:tailEnd/>
          </a:ln>
        </p:spPr>
        <p:txBody>
          <a:bodyPr>
            <a:prstTxWarp prst="textNoShape">
              <a:avLst/>
            </a:prstTxWarp>
            <a:spAutoFit/>
          </a:bodyPr>
          <a:lstStyle/>
          <a:p>
            <a:pPr algn="l"/>
            <a:endParaRPr lang="hu-HU" sz="2400" b="0">
              <a:solidFill>
                <a:srgbClr val="FFFFFF"/>
              </a:solidFill>
              <a:ea typeface="Arial" charset="0"/>
              <a:cs typeface="Arial" charset="0"/>
            </a:endParaRPr>
          </a:p>
        </p:txBody>
      </p:sp>
      <p:pic>
        <p:nvPicPr>
          <p:cNvPr id="479235" name="Picture 3" descr="orgnet-email"/>
          <p:cNvPicPr>
            <a:picLocks noChangeAspect="1" noChangeArrowheads="1"/>
          </p:cNvPicPr>
          <p:nvPr/>
        </p:nvPicPr>
        <p:blipFill>
          <a:blip r:embed="rId2"/>
          <a:srcRect/>
          <a:stretch>
            <a:fillRect/>
          </a:stretch>
        </p:blipFill>
        <p:spPr bwMode="auto">
          <a:xfrm>
            <a:off x="1742209" y="771320"/>
            <a:ext cx="5659581" cy="3914980"/>
          </a:xfrm>
          <a:prstGeom prst="rect">
            <a:avLst/>
          </a:prstGeom>
          <a:noFill/>
          <a:ln w="9525">
            <a:noFill/>
            <a:miter lim="800000"/>
            <a:headEnd/>
            <a:tailEnd/>
          </a:ln>
        </p:spPr>
      </p:pic>
      <p:sp>
        <p:nvSpPr>
          <p:cNvPr id="479236" name="Text Box 4"/>
          <p:cNvSpPr txBox="1">
            <a:spLocks noChangeArrowheads="1"/>
          </p:cNvSpPr>
          <p:nvPr/>
        </p:nvSpPr>
        <p:spPr bwMode="auto">
          <a:xfrm>
            <a:off x="1295400" y="4416504"/>
            <a:ext cx="1752600" cy="1077218"/>
          </a:xfrm>
          <a:prstGeom prst="rect">
            <a:avLst/>
          </a:prstGeom>
          <a:noFill/>
          <a:ln w="9525">
            <a:noFill/>
            <a:miter lim="800000"/>
            <a:headEnd/>
            <a:tailEnd/>
          </a:ln>
        </p:spPr>
        <p:txBody>
          <a:bodyPr wrap="square">
            <a:prstTxWarp prst="textNoShape">
              <a:avLst/>
            </a:prstTxWarp>
            <a:spAutoFit/>
          </a:bodyPr>
          <a:lstStyle/>
          <a:p>
            <a:r>
              <a:rPr lang="en-US" sz="1600" dirty="0">
                <a:solidFill>
                  <a:srgbClr val="000000"/>
                </a:solidFill>
                <a:latin typeface="Helvetica"/>
                <a:ea typeface="Arial" charset="0"/>
                <a:cs typeface="Helvetica"/>
              </a:rPr>
              <a:t>: </a:t>
            </a:r>
            <a:r>
              <a:rPr lang="en-US" sz="1400" dirty="0">
                <a:solidFill>
                  <a:srgbClr val="000000"/>
                </a:solidFill>
                <a:latin typeface="Helvetica"/>
                <a:ea typeface="Arial" charset="0"/>
                <a:cs typeface="Helvetica"/>
              </a:rPr>
              <a:t>departments</a:t>
            </a:r>
          </a:p>
          <a:p>
            <a:endParaRPr lang="en-US" sz="800" dirty="0">
              <a:solidFill>
                <a:srgbClr val="000000"/>
              </a:solidFill>
              <a:latin typeface="Helvetica"/>
              <a:ea typeface="Arial" charset="0"/>
              <a:cs typeface="Helvetica"/>
            </a:endParaRPr>
          </a:p>
          <a:p>
            <a:r>
              <a:rPr lang="en-US" sz="1600" dirty="0">
                <a:solidFill>
                  <a:srgbClr val="000000"/>
                </a:solidFill>
                <a:latin typeface="Helvetica"/>
                <a:ea typeface="Arial" charset="0"/>
                <a:cs typeface="Helvetica"/>
              </a:rPr>
              <a:t>: </a:t>
            </a:r>
            <a:r>
              <a:rPr lang="en-US" sz="1400" dirty="0">
                <a:solidFill>
                  <a:srgbClr val="000000"/>
                </a:solidFill>
                <a:latin typeface="Helvetica"/>
                <a:ea typeface="Arial" charset="0"/>
                <a:cs typeface="Helvetica"/>
              </a:rPr>
              <a:t>consultants</a:t>
            </a:r>
          </a:p>
          <a:p>
            <a:endParaRPr lang="en-US" sz="800" dirty="0">
              <a:solidFill>
                <a:srgbClr val="000000"/>
              </a:solidFill>
              <a:latin typeface="Helvetica"/>
              <a:ea typeface="Arial" charset="0"/>
              <a:cs typeface="Helvetica"/>
            </a:endParaRPr>
          </a:p>
          <a:p>
            <a:r>
              <a:rPr lang="en-US" sz="1600" dirty="0">
                <a:solidFill>
                  <a:srgbClr val="000000"/>
                </a:solidFill>
                <a:latin typeface="Helvetica"/>
                <a:ea typeface="Arial" charset="0"/>
                <a:cs typeface="Helvetica"/>
              </a:rPr>
              <a:t>: </a:t>
            </a:r>
            <a:r>
              <a:rPr lang="en-US" sz="1400" dirty="0">
                <a:solidFill>
                  <a:srgbClr val="000000"/>
                </a:solidFill>
                <a:latin typeface="Helvetica"/>
                <a:ea typeface="Arial" charset="0"/>
                <a:cs typeface="Helvetica"/>
              </a:rPr>
              <a:t>external experts</a:t>
            </a:r>
          </a:p>
        </p:txBody>
      </p:sp>
      <p:sp>
        <p:nvSpPr>
          <p:cNvPr id="479238" name="Text Box 6"/>
          <p:cNvSpPr txBox="1">
            <a:spLocks noChangeArrowheads="1"/>
          </p:cNvSpPr>
          <p:nvPr/>
        </p:nvSpPr>
        <p:spPr bwMode="auto">
          <a:xfrm>
            <a:off x="6019800" y="4416504"/>
            <a:ext cx="964827" cy="215444"/>
          </a:xfrm>
          <a:prstGeom prst="rect">
            <a:avLst/>
          </a:prstGeom>
          <a:noFill/>
          <a:ln w="9525">
            <a:noFill/>
            <a:miter lim="800000"/>
            <a:headEnd/>
            <a:tailEnd/>
          </a:ln>
        </p:spPr>
        <p:txBody>
          <a:bodyPr wrap="none">
            <a:prstTxWarp prst="textNoShape">
              <a:avLst/>
            </a:prstTxWarp>
            <a:spAutoFit/>
          </a:bodyPr>
          <a:lstStyle/>
          <a:p>
            <a:r>
              <a:rPr lang="en-US" sz="800" i="1" dirty="0" err="1">
                <a:latin typeface="Helvetica"/>
                <a:ea typeface="Arial" charset="0"/>
                <a:cs typeface="Helvetica"/>
              </a:rPr>
              <a:t>www.orgnet.com</a:t>
            </a:r>
            <a:endParaRPr lang="en-US" sz="800" i="1" dirty="0">
              <a:latin typeface="Helvetica"/>
              <a:ea typeface="Arial" charset="0"/>
              <a:cs typeface="Helvetica"/>
            </a:endParaRPr>
          </a:p>
        </p:txBody>
      </p:sp>
      <p:sp>
        <p:nvSpPr>
          <p:cNvPr id="7"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chemeClr val="bg1"/>
                </a:solidFill>
                <a:latin typeface="Helvetica" pitchFamily="36" charset="0"/>
                <a:ea typeface="Helvetica" pitchFamily="36" charset="0"/>
                <a:cs typeface="Helvetica" pitchFamily="36" charset="0"/>
              </a:rPr>
              <a:t>STRUCTURE OF AN ORGANIZATION</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9" name="Rectangle 8"/>
          <p:cNvSpPr/>
          <p:nvPr/>
        </p:nvSpPr>
        <p:spPr>
          <a:xfrm>
            <a:off x="381000" y="4526697"/>
            <a:ext cx="228600" cy="15240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23900" y="4526697"/>
            <a:ext cx="228600" cy="152400"/>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066800" y="4526697"/>
            <a:ext cx="228600" cy="15240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066800" y="4879896"/>
            <a:ext cx="228600" cy="152400"/>
          </a:xfrm>
          <a:prstGeom prst="rect">
            <a:avLst/>
          </a:prstGeom>
          <a:solidFill>
            <a:srgbClr val="DCC20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066800" y="5247500"/>
            <a:ext cx="228600" cy="15240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29</a:t>
            </a:fld>
            <a:endParaRPr lang="en-US"/>
          </a:p>
        </p:txBody>
      </p:sp>
    </p:spTree>
    <p:extLst>
      <p:ext uri="{BB962C8B-B14F-4D97-AF65-F5344CB8AC3E}">
        <p14:creationId xmlns:p14="http://schemas.microsoft.com/office/powerpoint/2010/main" val="4120404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14338" cy="5632311"/>
          </a:xfrm>
          <a:prstGeom prst="rect">
            <a:avLst/>
          </a:prstGeom>
          <a:noFill/>
        </p:spPr>
        <p:txBody>
          <a:bodyPr wrap="square" rtlCol="0">
            <a:spAutoFit/>
          </a:bodyPr>
          <a:lstStyle/>
          <a:p>
            <a:r>
              <a:rPr lang="en-US" b="1" dirty="0"/>
              <a:t>Course Description </a:t>
            </a:r>
            <a:endParaRPr lang="en-US" dirty="0"/>
          </a:p>
          <a:p>
            <a:endParaRPr lang="en-US" sz="1800" dirty="0">
              <a:effectLst/>
              <a:latin typeface="Calibri" panose="020F0502020204030204" pitchFamily="34"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This course offers an introduction to Network Science and a review of current research in this field. Classes will interchangeably present chapters from the textbook and the related current research. The emphasis will be on the mathematical background of network science: graphs and networks; random networks and various types of scale-free networks; and on network properties such as assortativity, mobility, and robustness; social networks and communities; and dynamics of processes on networks.</a:t>
            </a:r>
          </a:p>
          <a:p>
            <a:endParaRPr lang="en-US" b="1" dirty="0"/>
          </a:p>
          <a:p>
            <a:r>
              <a:rPr lang="en-US" b="1" dirty="0"/>
              <a:t>Course Content</a:t>
            </a:r>
            <a:r>
              <a:rPr lang="en-US" dirty="0"/>
              <a:t> </a:t>
            </a:r>
          </a:p>
          <a:p>
            <a:endParaRPr lang="en-US" dirty="0"/>
          </a:p>
          <a:p>
            <a:r>
              <a:rPr lang="en-US" dirty="0"/>
              <a:t>    • Mathematical background of network science: graphs and networks. </a:t>
            </a:r>
          </a:p>
          <a:p>
            <a:r>
              <a:rPr lang="en-US" dirty="0"/>
              <a:t>    • Random networks and their properties. </a:t>
            </a:r>
          </a:p>
          <a:p>
            <a:r>
              <a:rPr lang="en-US" dirty="0"/>
              <a:t>    • Scale-free networks, small world networks and Barabasi-Alert model. </a:t>
            </a:r>
          </a:p>
          <a:p>
            <a:r>
              <a:rPr lang="en-US" dirty="0"/>
              <a:t>    • Mobility and networks</a:t>
            </a:r>
          </a:p>
          <a:p>
            <a:r>
              <a:rPr lang="en-US" dirty="0"/>
              <a:t>    • Network robustness</a:t>
            </a:r>
          </a:p>
          <a:p>
            <a:r>
              <a:rPr lang="en-US" dirty="0"/>
              <a:t>    • Social networks and communities</a:t>
            </a:r>
          </a:p>
          <a:p>
            <a:r>
              <a:rPr lang="en-US" dirty="0"/>
              <a:t>    • Assortativity of networks</a:t>
            </a:r>
          </a:p>
          <a:p>
            <a:r>
              <a:rPr lang="en-US" dirty="0"/>
              <a:t>    • Dynamic processes</a:t>
            </a:r>
          </a:p>
          <a:p>
            <a:endParaRPr lang="en-US" dirty="0"/>
          </a:p>
        </p:txBody>
      </p:sp>
      <p:sp>
        <p:nvSpPr>
          <p:cNvPr id="4" name="Slide Number Placeholder 3"/>
          <p:cNvSpPr>
            <a:spLocks noGrp="1"/>
          </p:cNvSpPr>
          <p:nvPr>
            <p:ph type="sldNum" sz="quarter" idx="12"/>
          </p:nvPr>
        </p:nvSpPr>
        <p:spPr/>
        <p:txBody>
          <a:bodyPr/>
          <a:lstStyle/>
          <a:p>
            <a:fld id="{643B6938-699C-734A-AADA-439B90F52D3B}" type="slidenum">
              <a:rPr lang="en-US" smtClean="0"/>
              <a:pPr/>
              <a:t>3</a:t>
            </a:fld>
            <a:endParaRPr lang="en-US"/>
          </a:p>
        </p:txBody>
      </p:sp>
    </p:spTree>
    <p:extLst>
      <p:ext uri="{BB962C8B-B14F-4D97-AF65-F5344CB8AC3E}">
        <p14:creationId xmlns:p14="http://schemas.microsoft.com/office/powerpoint/2010/main" val="1602039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p:cNvSpPr txBox="1">
            <a:spLocks/>
          </p:cNvSpPr>
          <p:nvPr/>
        </p:nvSpPr>
        <p:spPr>
          <a:xfrm flipH="1">
            <a:off x="1630681"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pic>
        <p:nvPicPr>
          <p:cNvPr id="9" name="Picture 8" descr="F-I-credit_card.jpg"/>
          <p:cNvPicPr>
            <a:picLocks noChangeAspect="1"/>
          </p:cNvPicPr>
          <p:nvPr/>
        </p:nvPicPr>
        <p:blipFill>
          <a:blip r:embed="rId3"/>
          <a:stretch>
            <a:fillRect/>
          </a:stretch>
        </p:blipFill>
        <p:spPr>
          <a:xfrm>
            <a:off x="1714500" y="0"/>
            <a:ext cx="5715000" cy="5715000"/>
          </a:xfrm>
          <a:prstGeom prst="rect">
            <a:avLst/>
          </a:prstGeom>
        </p:spPr>
      </p:pic>
      <p:sp>
        <p:nvSpPr>
          <p:cNvPr id="12"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subtle financial networks</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6"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30</a:t>
            </a:fld>
            <a:endParaRPr lang="en-US"/>
          </a:p>
        </p:txBody>
      </p:sp>
    </p:spTree>
    <p:extLst>
      <p:ext uri="{BB962C8B-B14F-4D97-AF65-F5344CB8AC3E}">
        <p14:creationId xmlns:p14="http://schemas.microsoft.com/office/powerpoint/2010/main" val="380102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cris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0344"/>
            <a:ext cx="9144000" cy="5081666"/>
          </a:xfrm>
          <a:prstGeom prst="rect">
            <a:avLst/>
          </a:prstGeom>
        </p:spPr>
      </p:pic>
      <p:sp>
        <p:nvSpPr>
          <p:cNvPr id="13" name="Subtitle 2"/>
          <p:cNvSpPr txBox="1">
            <a:spLocks/>
          </p:cNvSpPr>
          <p:nvPr/>
        </p:nvSpPr>
        <p:spPr>
          <a:xfrm flipH="1">
            <a:off x="1630681"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12"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not so subtle financial networks: 2011</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7" name="TextBox 3"/>
          <p:cNvSpPr txBox="1">
            <a:spLocks noChangeArrowheads="1"/>
          </p:cNvSpPr>
          <p:nvPr/>
        </p:nvSpPr>
        <p:spPr bwMode="auto">
          <a:xfrm>
            <a:off x="6478005"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3" name="Slide Number Placeholder 2"/>
          <p:cNvSpPr>
            <a:spLocks noGrp="1"/>
          </p:cNvSpPr>
          <p:nvPr>
            <p:ph type="sldNum" sz="quarter" idx="12"/>
          </p:nvPr>
        </p:nvSpPr>
        <p:spPr/>
        <p:txBody>
          <a:bodyPr/>
          <a:lstStyle/>
          <a:p>
            <a:fld id="{54164C0B-8E7D-3349-906C-A97C93723092}" type="slidenum">
              <a:rPr lang="en-US" smtClean="0"/>
              <a:pPr/>
              <a:t>31</a:t>
            </a:fld>
            <a:endParaRPr lang="en-US"/>
          </a:p>
        </p:txBody>
      </p:sp>
    </p:spTree>
    <p:extLst>
      <p:ext uri="{BB962C8B-B14F-4D97-AF65-F5344CB8AC3E}">
        <p14:creationId xmlns:p14="http://schemas.microsoft.com/office/powerpoint/2010/main" val="3296830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p:cNvSpPr txBox="1">
            <a:spLocks/>
          </p:cNvSpPr>
          <p:nvPr/>
        </p:nvSpPr>
        <p:spPr>
          <a:xfrm flipH="1">
            <a:off x="1630681"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12"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Chinese companies with foreign listings: 2022</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7" name="TextBox 3"/>
          <p:cNvSpPr txBox="1">
            <a:spLocks noChangeArrowheads="1"/>
          </p:cNvSpPr>
          <p:nvPr/>
        </p:nvSpPr>
        <p:spPr bwMode="auto">
          <a:xfrm>
            <a:off x="6478005"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3" name="Slide Number Placeholder 2"/>
          <p:cNvSpPr>
            <a:spLocks noGrp="1"/>
          </p:cNvSpPr>
          <p:nvPr>
            <p:ph type="sldNum" sz="quarter" idx="12"/>
          </p:nvPr>
        </p:nvSpPr>
        <p:spPr/>
        <p:txBody>
          <a:bodyPr/>
          <a:lstStyle/>
          <a:p>
            <a:fld id="{54164C0B-8E7D-3349-906C-A97C93723092}" type="slidenum">
              <a:rPr lang="en-US" smtClean="0"/>
              <a:pPr/>
              <a:t>32</a:t>
            </a:fld>
            <a:endParaRPr lang="en-US"/>
          </a:p>
        </p:txBody>
      </p:sp>
      <p:pic>
        <p:nvPicPr>
          <p:cNvPr id="5" name="Picture 4" descr="A map of the world with orange circles&#10;&#10;Description automatically generated">
            <a:extLst>
              <a:ext uri="{FF2B5EF4-FFF2-40B4-BE49-F238E27FC236}">
                <a16:creationId xmlns:a16="http://schemas.microsoft.com/office/drawing/2014/main" id="{602A0F0B-63A8-8B13-F97D-F8293D433BE7}"/>
              </a:ext>
            </a:extLst>
          </p:cNvPr>
          <p:cNvPicPr>
            <a:picLocks noChangeAspect="1"/>
          </p:cNvPicPr>
          <p:nvPr/>
        </p:nvPicPr>
        <p:blipFill>
          <a:blip r:embed="rId3"/>
          <a:stretch>
            <a:fillRect/>
          </a:stretch>
        </p:blipFill>
        <p:spPr>
          <a:xfrm>
            <a:off x="520505" y="679921"/>
            <a:ext cx="7793501" cy="4794495"/>
          </a:xfrm>
          <a:prstGeom prst="rect">
            <a:avLst/>
          </a:prstGeom>
        </p:spPr>
      </p:pic>
    </p:spTree>
    <p:extLst>
      <p:ext uri="{BB962C8B-B14F-4D97-AF65-F5344CB8AC3E}">
        <p14:creationId xmlns:p14="http://schemas.microsoft.com/office/powerpoint/2010/main" val="3682385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INTERNET</a:t>
            </a:r>
            <a:endParaRPr lang="en-US" sz="1600" b="1" dirty="0">
              <a:solidFill>
                <a:schemeClr val="bg1">
                  <a:lumMod val="85000"/>
                </a:schemeClr>
              </a:solidFill>
              <a:latin typeface="Helvetica" pitchFamily="36" charset="0"/>
              <a:ea typeface="Helvetica" pitchFamily="36" charset="0"/>
              <a:cs typeface="Helvetica" pitchFamily="36" charset="0"/>
            </a:endParaRPr>
          </a:p>
        </p:txBody>
      </p:sp>
      <p:pic>
        <p:nvPicPr>
          <p:cNvPr id="244" name="Picture 2" descr="hal1"/>
          <p:cNvPicPr>
            <a:picLocks noChangeAspect="1" noChangeArrowheads="1"/>
          </p:cNvPicPr>
          <p:nvPr/>
        </p:nvPicPr>
        <p:blipFill>
          <a:blip r:embed="rId2"/>
          <a:srcRect/>
          <a:stretch>
            <a:fillRect/>
          </a:stretch>
        </p:blipFill>
        <p:spPr bwMode="auto">
          <a:xfrm>
            <a:off x="4572000" y="3074156"/>
            <a:ext cx="4411532" cy="2145544"/>
          </a:xfrm>
          <a:prstGeom prst="rect">
            <a:avLst/>
          </a:prstGeom>
          <a:noFill/>
          <a:ln w="9525">
            <a:noFill/>
            <a:miter lim="800000"/>
            <a:headEnd/>
            <a:tailEnd/>
          </a:ln>
        </p:spPr>
      </p:pic>
      <p:pic>
        <p:nvPicPr>
          <p:cNvPr id="245" name="Picture 3" descr="internet"/>
          <p:cNvPicPr>
            <a:picLocks noChangeAspect="1" noChangeArrowheads="1"/>
          </p:cNvPicPr>
          <p:nvPr/>
        </p:nvPicPr>
        <p:blipFill>
          <a:blip r:embed="rId3"/>
          <a:srcRect/>
          <a:stretch>
            <a:fillRect/>
          </a:stretch>
        </p:blipFill>
        <p:spPr bwMode="auto">
          <a:xfrm>
            <a:off x="4572000" y="795888"/>
            <a:ext cx="4411532" cy="2061612"/>
          </a:xfrm>
          <a:prstGeom prst="rect">
            <a:avLst/>
          </a:prstGeom>
          <a:noFill/>
          <a:ln w="9525">
            <a:noFill/>
            <a:miter lim="800000"/>
            <a:headEnd/>
            <a:tailEnd/>
          </a:ln>
        </p:spPr>
      </p:pic>
      <p:grpSp>
        <p:nvGrpSpPr>
          <p:cNvPr id="253" name="Group 252"/>
          <p:cNvGrpSpPr/>
          <p:nvPr/>
        </p:nvGrpSpPr>
        <p:grpSpPr>
          <a:xfrm>
            <a:off x="152400" y="1454889"/>
            <a:ext cx="4080945" cy="2850411"/>
            <a:chOff x="76200" y="1454889"/>
            <a:chExt cx="4080945" cy="2850411"/>
          </a:xfrm>
        </p:grpSpPr>
        <p:sp>
          <p:nvSpPr>
            <p:cNvPr id="110" name="Oval 109"/>
            <p:cNvSpPr/>
            <p:nvPr/>
          </p:nvSpPr>
          <p:spPr>
            <a:xfrm>
              <a:off x="2580797" y="2003676"/>
              <a:ext cx="1529839" cy="1187845"/>
            </a:xfrm>
            <a:prstGeom prst="ellipse">
              <a:avLst/>
            </a:prstGeom>
            <a:gradFill flip="none" rotWithShape="1">
              <a:gsLst>
                <a:gs pos="0">
                  <a:schemeClr val="accent1">
                    <a:tint val="100000"/>
                    <a:shade val="100000"/>
                    <a:satMod val="130000"/>
                    <a:alpha val="70000"/>
                  </a:schemeClr>
                </a:gs>
                <a:gs pos="100000">
                  <a:schemeClr val="accent1">
                    <a:tint val="50000"/>
                    <a:shade val="100000"/>
                    <a:satMod val="350000"/>
                    <a:alpha val="70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848464" y="2003677"/>
              <a:ext cx="1138725" cy="907828"/>
            </a:xfrm>
            <a:prstGeom prst="ellipse">
              <a:avLst/>
            </a:prstGeom>
            <a:gradFill flip="none" rotWithShape="1">
              <a:gsLst>
                <a:gs pos="0">
                  <a:schemeClr val="accent1">
                    <a:tint val="100000"/>
                    <a:shade val="100000"/>
                    <a:satMod val="130000"/>
                    <a:alpha val="70000"/>
                  </a:schemeClr>
                </a:gs>
                <a:gs pos="100000">
                  <a:schemeClr val="accent1">
                    <a:tint val="50000"/>
                    <a:shade val="100000"/>
                    <a:satMod val="350000"/>
                    <a:alpha val="70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12" name="Oval 111"/>
            <p:cNvSpPr/>
            <p:nvPr/>
          </p:nvSpPr>
          <p:spPr>
            <a:xfrm>
              <a:off x="713731" y="3243368"/>
              <a:ext cx="1604399" cy="1061932"/>
            </a:xfrm>
            <a:prstGeom prst="ellipse">
              <a:avLst/>
            </a:prstGeom>
            <a:gradFill flip="none" rotWithShape="1">
              <a:gsLst>
                <a:gs pos="0">
                  <a:schemeClr val="accent1">
                    <a:tint val="100000"/>
                    <a:shade val="100000"/>
                    <a:satMod val="130000"/>
                    <a:alpha val="70000"/>
                  </a:schemeClr>
                </a:gs>
                <a:gs pos="100000">
                  <a:schemeClr val="accent1">
                    <a:tint val="50000"/>
                    <a:shade val="100000"/>
                    <a:satMod val="350000"/>
                    <a:alpha val="70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grpSp>
          <p:nvGrpSpPr>
            <p:cNvPr id="12" name="Group 46"/>
            <p:cNvGrpSpPr>
              <a:grpSpLocks/>
            </p:cNvGrpSpPr>
            <p:nvPr/>
          </p:nvGrpSpPr>
          <p:grpSpPr bwMode="auto">
            <a:xfrm>
              <a:off x="553190" y="1598101"/>
              <a:ext cx="481371" cy="421199"/>
              <a:chOff x="1056" y="1920"/>
              <a:chExt cx="384" cy="336"/>
            </a:xfrm>
          </p:grpSpPr>
          <p:sp>
            <p:nvSpPr>
              <p:cNvPr id="13"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4"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5"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6"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7"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8"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3" name="Group 46"/>
            <p:cNvGrpSpPr>
              <a:grpSpLocks/>
            </p:cNvGrpSpPr>
            <p:nvPr/>
          </p:nvGrpSpPr>
          <p:grpSpPr bwMode="auto">
            <a:xfrm>
              <a:off x="83723" y="2131501"/>
              <a:ext cx="481371" cy="421199"/>
              <a:chOff x="1056" y="1920"/>
              <a:chExt cx="384" cy="336"/>
            </a:xfrm>
          </p:grpSpPr>
          <p:sp>
            <p:nvSpPr>
              <p:cNvPr id="24"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25"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26"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7"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8"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9"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30" name="Group 46"/>
            <p:cNvGrpSpPr>
              <a:grpSpLocks/>
            </p:cNvGrpSpPr>
            <p:nvPr/>
          </p:nvGrpSpPr>
          <p:grpSpPr bwMode="auto">
            <a:xfrm>
              <a:off x="248390" y="2628900"/>
              <a:ext cx="481371" cy="421199"/>
              <a:chOff x="1056" y="1920"/>
              <a:chExt cx="384" cy="336"/>
            </a:xfrm>
          </p:grpSpPr>
          <p:sp>
            <p:nvSpPr>
              <p:cNvPr id="31"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32"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33"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4"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5"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6"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37" name="Group 46"/>
            <p:cNvGrpSpPr>
              <a:grpSpLocks/>
            </p:cNvGrpSpPr>
            <p:nvPr/>
          </p:nvGrpSpPr>
          <p:grpSpPr bwMode="auto">
            <a:xfrm>
              <a:off x="1415561" y="1511300"/>
              <a:ext cx="481371" cy="421199"/>
              <a:chOff x="1056" y="1920"/>
              <a:chExt cx="384" cy="336"/>
            </a:xfrm>
          </p:grpSpPr>
          <p:sp>
            <p:nvSpPr>
              <p:cNvPr id="38"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39"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40"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1"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2"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3"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44" name="Group 46"/>
            <p:cNvGrpSpPr>
              <a:grpSpLocks/>
            </p:cNvGrpSpPr>
            <p:nvPr/>
          </p:nvGrpSpPr>
          <p:grpSpPr bwMode="auto">
            <a:xfrm>
              <a:off x="2939561" y="1454889"/>
              <a:ext cx="481371" cy="421199"/>
              <a:chOff x="1056" y="1920"/>
              <a:chExt cx="384" cy="336"/>
            </a:xfrm>
          </p:grpSpPr>
          <p:sp>
            <p:nvSpPr>
              <p:cNvPr id="45"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46"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47"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8"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9"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50"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51" name="Group 46"/>
            <p:cNvGrpSpPr>
              <a:grpSpLocks/>
            </p:cNvGrpSpPr>
            <p:nvPr/>
          </p:nvGrpSpPr>
          <p:grpSpPr bwMode="auto">
            <a:xfrm>
              <a:off x="76200" y="3787125"/>
              <a:ext cx="481371" cy="421199"/>
              <a:chOff x="1056" y="1920"/>
              <a:chExt cx="384" cy="336"/>
            </a:xfrm>
          </p:grpSpPr>
          <p:sp>
            <p:nvSpPr>
              <p:cNvPr id="52"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53"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54"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55"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56"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57"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58" name="Group 46"/>
            <p:cNvGrpSpPr>
              <a:grpSpLocks/>
            </p:cNvGrpSpPr>
            <p:nvPr/>
          </p:nvGrpSpPr>
          <p:grpSpPr bwMode="auto">
            <a:xfrm>
              <a:off x="2305790" y="3866100"/>
              <a:ext cx="481371" cy="421199"/>
              <a:chOff x="1056" y="1920"/>
              <a:chExt cx="384" cy="336"/>
            </a:xfrm>
          </p:grpSpPr>
          <p:sp>
            <p:nvSpPr>
              <p:cNvPr id="59"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60"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61"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62"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63"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64"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65" name="Group 46"/>
            <p:cNvGrpSpPr>
              <a:grpSpLocks/>
            </p:cNvGrpSpPr>
            <p:nvPr/>
          </p:nvGrpSpPr>
          <p:grpSpPr bwMode="auto">
            <a:xfrm>
              <a:off x="1896932" y="2685739"/>
              <a:ext cx="481371" cy="421199"/>
              <a:chOff x="1056" y="1920"/>
              <a:chExt cx="384" cy="336"/>
            </a:xfrm>
          </p:grpSpPr>
          <p:sp>
            <p:nvSpPr>
              <p:cNvPr id="66"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67"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68"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69"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0"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1"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72" name="Group 46"/>
            <p:cNvGrpSpPr>
              <a:grpSpLocks/>
            </p:cNvGrpSpPr>
            <p:nvPr/>
          </p:nvGrpSpPr>
          <p:grpSpPr bwMode="auto">
            <a:xfrm>
              <a:off x="3420932" y="3289300"/>
              <a:ext cx="481371" cy="421199"/>
              <a:chOff x="1056" y="1920"/>
              <a:chExt cx="384" cy="336"/>
            </a:xfrm>
          </p:grpSpPr>
          <p:sp>
            <p:nvSpPr>
              <p:cNvPr id="73"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74"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75"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6"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7"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8"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79" name="Group 46"/>
            <p:cNvGrpSpPr>
              <a:grpSpLocks/>
            </p:cNvGrpSpPr>
            <p:nvPr/>
          </p:nvGrpSpPr>
          <p:grpSpPr bwMode="auto">
            <a:xfrm>
              <a:off x="3675774" y="1519126"/>
              <a:ext cx="481371" cy="421199"/>
              <a:chOff x="1056" y="1920"/>
              <a:chExt cx="384" cy="336"/>
            </a:xfrm>
          </p:grpSpPr>
          <p:sp>
            <p:nvSpPr>
              <p:cNvPr id="80"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81"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82"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3"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4"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5"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86" name="Group 20"/>
            <p:cNvGrpSpPr>
              <a:grpSpLocks/>
            </p:cNvGrpSpPr>
            <p:nvPr/>
          </p:nvGrpSpPr>
          <p:grpSpPr bwMode="auto">
            <a:xfrm>
              <a:off x="2643036" y="2320362"/>
              <a:ext cx="270227" cy="365377"/>
              <a:chOff x="1776" y="1020"/>
              <a:chExt cx="204" cy="276"/>
            </a:xfrm>
          </p:grpSpPr>
          <p:sp>
            <p:nvSpPr>
              <p:cNvPr id="87"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88"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89" name="Group 20"/>
            <p:cNvGrpSpPr>
              <a:grpSpLocks/>
            </p:cNvGrpSpPr>
            <p:nvPr/>
          </p:nvGrpSpPr>
          <p:grpSpPr bwMode="auto">
            <a:xfrm>
              <a:off x="900067" y="2212665"/>
              <a:ext cx="270227" cy="365377"/>
              <a:chOff x="1776" y="1020"/>
              <a:chExt cx="204" cy="276"/>
            </a:xfrm>
          </p:grpSpPr>
          <p:sp>
            <p:nvSpPr>
              <p:cNvPr id="90"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91"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92" name="Group 20"/>
            <p:cNvGrpSpPr>
              <a:grpSpLocks/>
            </p:cNvGrpSpPr>
            <p:nvPr/>
          </p:nvGrpSpPr>
          <p:grpSpPr bwMode="auto">
            <a:xfrm>
              <a:off x="1566533" y="2247900"/>
              <a:ext cx="270227" cy="365377"/>
              <a:chOff x="1776" y="1020"/>
              <a:chExt cx="204" cy="276"/>
            </a:xfrm>
          </p:grpSpPr>
          <p:sp>
            <p:nvSpPr>
              <p:cNvPr id="93"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94"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95" name="Group 20"/>
            <p:cNvGrpSpPr>
              <a:grpSpLocks/>
            </p:cNvGrpSpPr>
            <p:nvPr/>
          </p:nvGrpSpPr>
          <p:grpSpPr bwMode="auto">
            <a:xfrm>
              <a:off x="1186961" y="2476500"/>
              <a:ext cx="270227" cy="365377"/>
              <a:chOff x="1776" y="1020"/>
              <a:chExt cx="204" cy="276"/>
            </a:xfrm>
          </p:grpSpPr>
          <p:sp>
            <p:nvSpPr>
              <p:cNvPr id="96"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97"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98" name="Group 20"/>
            <p:cNvGrpSpPr>
              <a:grpSpLocks/>
            </p:cNvGrpSpPr>
            <p:nvPr/>
          </p:nvGrpSpPr>
          <p:grpSpPr bwMode="auto">
            <a:xfrm>
              <a:off x="1095356" y="3766923"/>
              <a:ext cx="270227" cy="365377"/>
              <a:chOff x="1776" y="1020"/>
              <a:chExt cx="204" cy="276"/>
            </a:xfrm>
          </p:grpSpPr>
          <p:sp>
            <p:nvSpPr>
              <p:cNvPr id="99"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100"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01" name="Group 20"/>
            <p:cNvGrpSpPr>
              <a:grpSpLocks/>
            </p:cNvGrpSpPr>
            <p:nvPr/>
          </p:nvGrpSpPr>
          <p:grpSpPr bwMode="auto">
            <a:xfrm>
              <a:off x="885024" y="3345122"/>
              <a:ext cx="270227" cy="365377"/>
              <a:chOff x="1776" y="1020"/>
              <a:chExt cx="204" cy="276"/>
            </a:xfrm>
          </p:grpSpPr>
          <p:sp>
            <p:nvSpPr>
              <p:cNvPr id="102"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103"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04" name="Group 20"/>
            <p:cNvGrpSpPr>
              <a:grpSpLocks/>
            </p:cNvGrpSpPr>
            <p:nvPr/>
          </p:nvGrpSpPr>
          <p:grpSpPr bwMode="auto">
            <a:xfrm>
              <a:off x="1450134" y="3266147"/>
              <a:ext cx="270227" cy="365377"/>
              <a:chOff x="1776" y="1020"/>
              <a:chExt cx="204" cy="276"/>
            </a:xfrm>
          </p:grpSpPr>
          <p:sp>
            <p:nvSpPr>
              <p:cNvPr id="105"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106"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07" name="Group 20"/>
            <p:cNvGrpSpPr>
              <a:grpSpLocks/>
            </p:cNvGrpSpPr>
            <p:nvPr/>
          </p:nvGrpSpPr>
          <p:grpSpPr bwMode="auto">
            <a:xfrm>
              <a:off x="1907334" y="3619500"/>
              <a:ext cx="270227" cy="365377"/>
              <a:chOff x="1776" y="1020"/>
              <a:chExt cx="204" cy="276"/>
            </a:xfrm>
          </p:grpSpPr>
          <p:sp>
            <p:nvSpPr>
              <p:cNvPr id="108"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109"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13" name="Group 20"/>
            <p:cNvGrpSpPr>
              <a:grpSpLocks/>
            </p:cNvGrpSpPr>
            <p:nvPr/>
          </p:nvGrpSpPr>
          <p:grpSpPr bwMode="auto">
            <a:xfrm>
              <a:off x="1284207" y="2003677"/>
              <a:ext cx="270227" cy="365377"/>
              <a:chOff x="1776" y="1020"/>
              <a:chExt cx="204" cy="276"/>
            </a:xfrm>
          </p:grpSpPr>
          <p:sp>
            <p:nvSpPr>
              <p:cNvPr id="114"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115"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16" name="Group 20"/>
            <p:cNvGrpSpPr>
              <a:grpSpLocks/>
            </p:cNvGrpSpPr>
            <p:nvPr/>
          </p:nvGrpSpPr>
          <p:grpSpPr bwMode="auto">
            <a:xfrm>
              <a:off x="3210603" y="2029977"/>
              <a:ext cx="270227" cy="365377"/>
              <a:chOff x="1776" y="1020"/>
              <a:chExt cx="204" cy="276"/>
            </a:xfrm>
          </p:grpSpPr>
          <p:sp>
            <p:nvSpPr>
              <p:cNvPr id="117"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118"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19" name="Group 20"/>
            <p:cNvGrpSpPr>
              <a:grpSpLocks/>
            </p:cNvGrpSpPr>
            <p:nvPr/>
          </p:nvGrpSpPr>
          <p:grpSpPr bwMode="auto">
            <a:xfrm>
              <a:off x="3548796" y="2640021"/>
              <a:ext cx="270227" cy="365377"/>
              <a:chOff x="1776" y="1020"/>
              <a:chExt cx="204" cy="276"/>
            </a:xfrm>
          </p:grpSpPr>
          <p:sp>
            <p:nvSpPr>
              <p:cNvPr id="120"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121"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22" name="Group 20"/>
            <p:cNvGrpSpPr>
              <a:grpSpLocks/>
            </p:cNvGrpSpPr>
            <p:nvPr/>
          </p:nvGrpSpPr>
          <p:grpSpPr bwMode="auto">
            <a:xfrm>
              <a:off x="2946445" y="2600828"/>
              <a:ext cx="270227" cy="365377"/>
              <a:chOff x="1776" y="1020"/>
              <a:chExt cx="204" cy="276"/>
            </a:xfrm>
          </p:grpSpPr>
          <p:sp>
            <p:nvSpPr>
              <p:cNvPr id="123"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124"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cxnSp>
          <p:nvCxnSpPr>
            <p:cNvPr id="126" name="Straight Connector 125"/>
            <p:cNvCxnSpPr>
              <a:stCxn id="91" idx="1"/>
            </p:cNvCxnSpPr>
            <p:nvPr/>
          </p:nvCxnSpPr>
          <p:spPr>
            <a:xfrm rot="5400000">
              <a:off x="751895" y="2013960"/>
              <a:ext cx="219694" cy="617104"/>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8" name="Straight Connector 127"/>
            <p:cNvCxnSpPr>
              <a:stCxn id="91" idx="1"/>
            </p:cNvCxnSpPr>
            <p:nvPr/>
          </p:nvCxnSpPr>
          <p:spPr>
            <a:xfrm rot="5400000" flipH="1">
              <a:off x="945574" y="1987945"/>
              <a:ext cx="313708" cy="135733"/>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a:stCxn id="97" idx="1"/>
              <a:endCxn id="91" idx="1"/>
            </p:cNvCxnSpPr>
            <p:nvPr/>
          </p:nvCxnSpPr>
          <p:spPr>
            <a:xfrm rot="5400000" flipH="1">
              <a:off x="1181823" y="2201136"/>
              <a:ext cx="263835" cy="286894"/>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94" idx="1"/>
              <a:endCxn id="97" idx="1"/>
            </p:cNvCxnSpPr>
            <p:nvPr/>
          </p:nvCxnSpPr>
          <p:spPr>
            <a:xfrm rot="5400000">
              <a:off x="1532674" y="2172414"/>
              <a:ext cx="228600" cy="379572"/>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a:stCxn id="94" idx="1"/>
              <a:endCxn id="115" idx="1"/>
            </p:cNvCxnSpPr>
            <p:nvPr/>
          </p:nvCxnSpPr>
          <p:spPr>
            <a:xfrm rot="5400000" flipH="1">
              <a:off x="1573485" y="1984626"/>
              <a:ext cx="244223" cy="282326"/>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0" name="Straight Connector 139"/>
            <p:cNvCxnSpPr>
              <a:stCxn id="38" idx="3"/>
              <a:endCxn id="115" idx="1"/>
            </p:cNvCxnSpPr>
            <p:nvPr/>
          </p:nvCxnSpPr>
          <p:spPr>
            <a:xfrm rot="5400000">
              <a:off x="1539666" y="1947268"/>
              <a:ext cx="71178" cy="41641"/>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a:stCxn id="97" idx="1"/>
            </p:cNvCxnSpPr>
            <p:nvPr/>
          </p:nvCxnSpPr>
          <p:spPr>
            <a:xfrm rot="5400000">
              <a:off x="866847" y="2339415"/>
              <a:ext cx="453256" cy="727427"/>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97" idx="1"/>
              <a:endCxn id="103" idx="1"/>
            </p:cNvCxnSpPr>
            <p:nvPr/>
          </p:nvCxnSpPr>
          <p:spPr>
            <a:xfrm rot="5400000">
              <a:off x="871909" y="2759843"/>
              <a:ext cx="868622" cy="301937"/>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1" name="Straight Connector 150"/>
            <p:cNvCxnSpPr>
              <a:stCxn id="106" idx="1"/>
              <a:endCxn id="100" idx="1"/>
            </p:cNvCxnSpPr>
            <p:nvPr/>
          </p:nvCxnSpPr>
          <p:spPr>
            <a:xfrm rot="5400000">
              <a:off x="1292584" y="3339146"/>
              <a:ext cx="500776" cy="354778"/>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06" idx="1"/>
              <a:endCxn id="109" idx="1"/>
            </p:cNvCxnSpPr>
            <p:nvPr/>
          </p:nvCxnSpPr>
          <p:spPr>
            <a:xfrm rot="16200000" flipH="1">
              <a:off x="1772285" y="3214223"/>
              <a:ext cx="353353" cy="457200"/>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7" name="Straight Connector 156"/>
            <p:cNvCxnSpPr>
              <a:stCxn id="106" idx="1"/>
              <a:endCxn id="103" idx="1"/>
            </p:cNvCxnSpPr>
            <p:nvPr/>
          </p:nvCxnSpPr>
          <p:spPr>
            <a:xfrm rot="5400000">
              <a:off x="1398319" y="3023079"/>
              <a:ext cx="78975" cy="565110"/>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0" name="Straight Connector 159"/>
            <p:cNvCxnSpPr>
              <a:stCxn id="103" idx="1"/>
              <a:endCxn id="100" idx="1"/>
            </p:cNvCxnSpPr>
            <p:nvPr/>
          </p:nvCxnSpPr>
          <p:spPr>
            <a:xfrm rot="16200000" flipH="1">
              <a:off x="1049517" y="3450856"/>
              <a:ext cx="421801" cy="210332"/>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3" name="Straight Connector 162"/>
            <p:cNvCxnSpPr>
              <a:stCxn id="100" idx="1"/>
            </p:cNvCxnSpPr>
            <p:nvPr/>
          </p:nvCxnSpPr>
          <p:spPr>
            <a:xfrm rot="5400000">
              <a:off x="801048" y="3523446"/>
              <a:ext cx="321058" cy="808012"/>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a:stCxn id="109" idx="1"/>
            </p:cNvCxnSpPr>
            <p:nvPr/>
          </p:nvCxnSpPr>
          <p:spPr>
            <a:xfrm rot="16200000" flipH="1">
              <a:off x="2024356" y="3772704"/>
              <a:ext cx="547458" cy="241049"/>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0" name="Straight Connector 199"/>
            <p:cNvCxnSpPr>
              <a:endCxn id="124" idx="1"/>
            </p:cNvCxnSpPr>
            <p:nvPr/>
          </p:nvCxnSpPr>
          <p:spPr>
            <a:xfrm flipV="1">
              <a:off x="2378306" y="2600828"/>
              <a:ext cx="838366" cy="385772"/>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3" name="Straight Connector 202"/>
            <p:cNvCxnSpPr>
              <a:stCxn id="124" idx="1"/>
              <a:endCxn id="88" idx="1"/>
            </p:cNvCxnSpPr>
            <p:nvPr/>
          </p:nvCxnSpPr>
          <p:spPr>
            <a:xfrm rot="5400000" flipH="1">
              <a:off x="2924735" y="2308891"/>
              <a:ext cx="280466" cy="303409"/>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94" idx="1"/>
              <a:endCxn id="88" idx="1"/>
            </p:cNvCxnSpPr>
            <p:nvPr/>
          </p:nvCxnSpPr>
          <p:spPr>
            <a:xfrm rot="16200000" flipH="1">
              <a:off x="2338780" y="1745879"/>
              <a:ext cx="72462" cy="1076503"/>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9" name="Straight Connector 208"/>
            <p:cNvCxnSpPr>
              <a:stCxn id="94" idx="1"/>
              <a:endCxn id="118" idx="1"/>
            </p:cNvCxnSpPr>
            <p:nvPr/>
          </p:nvCxnSpPr>
          <p:spPr>
            <a:xfrm rot="5400000" flipH="1" flipV="1">
              <a:off x="2549833" y="1316904"/>
              <a:ext cx="217923" cy="1644070"/>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2" name="Straight Connector 211"/>
            <p:cNvCxnSpPr>
              <a:stCxn id="121" idx="1"/>
              <a:endCxn id="118" idx="1"/>
            </p:cNvCxnSpPr>
            <p:nvPr/>
          </p:nvCxnSpPr>
          <p:spPr>
            <a:xfrm rot="5400000" flipH="1">
              <a:off x="3344905" y="2165903"/>
              <a:ext cx="610044" cy="338193"/>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5" name="Straight Connector 214"/>
            <p:cNvCxnSpPr>
              <a:endCxn id="118" idx="1"/>
            </p:cNvCxnSpPr>
            <p:nvPr/>
          </p:nvCxnSpPr>
          <p:spPr>
            <a:xfrm rot="16200000" flipH="1">
              <a:off x="3313765" y="1862912"/>
              <a:ext cx="274232" cy="59898"/>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3" name="Straight Connector 222"/>
            <p:cNvCxnSpPr>
              <a:stCxn id="121" idx="1"/>
              <a:endCxn id="88" idx="1"/>
            </p:cNvCxnSpPr>
            <p:nvPr/>
          </p:nvCxnSpPr>
          <p:spPr>
            <a:xfrm rot="5400000" flipH="1">
              <a:off x="3206313" y="2027312"/>
              <a:ext cx="319659" cy="905760"/>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7" name="Straight Connector 226"/>
            <p:cNvCxnSpPr>
              <a:stCxn id="80" idx="2"/>
              <a:endCxn id="121" idx="1"/>
            </p:cNvCxnSpPr>
            <p:nvPr/>
          </p:nvCxnSpPr>
          <p:spPr>
            <a:xfrm flipH="1">
              <a:off x="3819023" y="1880154"/>
              <a:ext cx="277951" cy="759867"/>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0" name="Straight Connector 229"/>
            <p:cNvCxnSpPr>
              <a:endCxn id="121" idx="1"/>
            </p:cNvCxnSpPr>
            <p:nvPr/>
          </p:nvCxnSpPr>
          <p:spPr>
            <a:xfrm rot="16200000" flipV="1">
              <a:off x="3385596" y="3073448"/>
              <a:ext cx="950136" cy="83281"/>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3" name="Straight Connector 232"/>
            <p:cNvCxnSpPr>
              <a:stCxn id="109" idx="1"/>
              <a:endCxn id="121" idx="1"/>
            </p:cNvCxnSpPr>
            <p:nvPr/>
          </p:nvCxnSpPr>
          <p:spPr>
            <a:xfrm rot="5400000" flipH="1" flipV="1">
              <a:off x="2508552" y="2309030"/>
              <a:ext cx="979479" cy="1641462"/>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48" name="Text Box 8"/>
            <p:cNvSpPr txBox="1">
              <a:spLocks noChangeArrowheads="1"/>
            </p:cNvSpPr>
            <p:nvPr/>
          </p:nvSpPr>
          <p:spPr bwMode="auto">
            <a:xfrm>
              <a:off x="1720361" y="1943100"/>
              <a:ext cx="690762" cy="215444"/>
            </a:xfrm>
            <a:prstGeom prst="rect">
              <a:avLst/>
            </a:prstGeom>
            <a:noFill/>
            <a:ln w="9525">
              <a:noFill/>
              <a:miter lim="800000"/>
              <a:headEnd/>
              <a:tailEnd/>
            </a:ln>
          </p:spPr>
          <p:txBody>
            <a:bodyPr wrap="square">
              <a:prstTxWarp prst="textNoShape">
                <a:avLst/>
              </a:prstTxWarp>
              <a:spAutoFit/>
            </a:bodyPr>
            <a:lstStyle/>
            <a:p>
              <a:r>
                <a:rPr lang="de-DE" sz="800" i="1" dirty="0">
                  <a:latin typeface="Helvetica"/>
                  <a:ea typeface="Arial" charset="0"/>
                  <a:cs typeface="Helvetica"/>
                </a:rPr>
                <a:t>domain2</a:t>
              </a:r>
            </a:p>
          </p:txBody>
        </p:sp>
        <p:sp>
          <p:nvSpPr>
            <p:cNvPr id="250" name="Text Box 8"/>
            <p:cNvSpPr txBox="1">
              <a:spLocks noChangeArrowheads="1"/>
            </p:cNvSpPr>
            <p:nvPr/>
          </p:nvSpPr>
          <p:spPr bwMode="auto">
            <a:xfrm>
              <a:off x="3165808" y="2565856"/>
              <a:ext cx="690762" cy="215444"/>
            </a:xfrm>
            <a:prstGeom prst="rect">
              <a:avLst/>
            </a:prstGeom>
            <a:noFill/>
            <a:ln w="9525">
              <a:noFill/>
              <a:miter lim="800000"/>
              <a:headEnd/>
              <a:tailEnd/>
            </a:ln>
          </p:spPr>
          <p:txBody>
            <a:bodyPr wrap="square">
              <a:prstTxWarp prst="textNoShape">
                <a:avLst/>
              </a:prstTxWarp>
              <a:spAutoFit/>
            </a:bodyPr>
            <a:lstStyle/>
            <a:p>
              <a:r>
                <a:rPr lang="de-DE" sz="800" i="1" dirty="0">
                  <a:latin typeface="Helvetica"/>
                  <a:ea typeface="Arial" charset="0"/>
                  <a:cs typeface="Helvetica"/>
                </a:rPr>
                <a:t>domain1</a:t>
              </a:r>
            </a:p>
          </p:txBody>
        </p:sp>
        <p:sp>
          <p:nvSpPr>
            <p:cNvPr id="251" name="Text Box 8"/>
            <p:cNvSpPr txBox="1">
              <a:spLocks noChangeArrowheads="1"/>
            </p:cNvSpPr>
            <p:nvPr/>
          </p:nvSpPr>
          <p:spPr bwMode="auto">
            <a:xfrm>
              <a:off x="1442838" y="4000500"/>
              <a:ext cx="690762" cy="215444"/>
            </a:xfrm>
            <a:prstGeom prst="rect">
              <a:avLst/>
            </a:prstGeom>
            <a:noFill/>
            <a:ln w="9525">
              <a:noFill/>
              <a:miter lim="800000"/>
              <a:headEnd/>
              <a:tailEnd/>
            </a:ln>
          </p:spPr>
          <p:txBody>
            <a:bodyPr wrap="square">
              <a:prstTxWarp prst="textNoShape">
                <a:avLst/>
              </a:prstTxWarp>
              <a:spAutoFit/>
            </a:bodyPr>
            <a:lstStyle/>
            <a:p>
              <a:r>
                <a:rPr lang="de-DE" sz="800" i="1" dirty="0">
                  <a:latin typeface="Helvetica"/>
                  <a:ea typeface="Arial" charset="0"/>
                  <a:cs typeface="Helvetica"/>
                </a:rPr>
                <a:t>domain3</a:t>
              </a:r>
            </a:p>
          </p:txBody>
        </p:sp>
        <p:sp>
          <p:nvSpPr>
            <p:cNvPr id="252" name="Text Box 8"/>
            <p:cNvSpPr txBox="1">
              <a:spLocks noChangeArrowheads="1"/>
            </p:cNvSpPr>
            <p:nvPr/>
          </p:nvSpPr>
          <p:spPr bwMode="auto">
            <a:xfrm>
              <a:off x="1371600" y="3602777"/>
              <a:ext cx="538362" cy="215444"/>
            </a:xfrm>
            <a:prstGeom prst="rect">
              <a:avLst/>
            </a:prstGeom>
            <a:noFill/>
            <a:ln w="9525">
              <a:noFill/>
              <a:miter lim="800000"/>
              <a:headEnd/>
              <a:tailEnd/>
            </a:ln>
          </p:spPr>
          <p:txBody>
            <a:bodyPr wrap="square">
              <a:prstTxWarp prst="textNoShape">
                <a:avLst/>
              </a:prstTxWarp>
              <a:spAutoFit/>
            </a:bodyPr>
            <a:lstStyle/>
            <a:p>
              <a:r>
                <a:rPr lang="de-DE" sz="800" i="1" dirty="0">
                  <a:latin typeface="Helvetica"/>
                  <a:ea typeface="Arial" charset="0"/>
                  <a:cs typeface="Helvetica"/>
                </a:rPr>
                <a:t>router</a:t>
              </a:r>
            </a:p>
          </p:txBody>
        </p:sp>
      </p:grpSp>
      <p:sp>
        <p:nvSpPr>
          <p:cNvPr id="144" name="TextBox 143"/>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33</a:t>
            </a:fld>
            <a:endParaRPr lang="en-US"/>
          </a:p>
        </p:txBody>
      </p:sp>
    </p:spTree>
    <p:extLst>
      <p:ext uri="{BB962C8B-B14F-4D97-AF65-F5344CB8AC3E}">
        <p14:creationId xmlns:p14="http://schemas.microsoft.com/office/powerpoint/2010/main" val="346126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16_neuron.jpg"/>
          <p:cNvPicPr>
            <a:picLocks noChangeAspect="1"/>
          </p:cNvPicPr>
          <p:nvPr/>
        </p:nvPicPr>
        <p:blipFill>
          <a:blip r:embed="rId3"/>
          <a:stretch>
            <a:fillRect/>
          </a:stretch>
        </p:blipFill>
        <p:spPr>
          <a:xfrm flipH="1">
            <a:off x="0" y="0"/>
            <a:ext cx="9144000" cy="5715000"/>
          </a:xfrm>
          <a:prstGeom prst="rect">
            <a:avLst/>
          </a:prstGeom>
        </p:spPr>
      </p:pic>
      <p:sp>
        <p:nvSpPr>
          <p:cNvPr id="2" name="Title 1"/>
          <p:cNvSpPr>
            <a:spLocks noGrp="1"/>
          </p:cNvSpPr>
          <p:nvPr>
            <p:ph type="ctrTitle"/>
          </p:nvPr>
        </p:nvSpPr>
        <p:spPr>
          <a:xfrm>
            <a:off x="457200" y="-317500"/>
            <a:ext cx="7772400" cy="1225021"/>
          </a:xfrm>
        </p:spPr>
        <p:txBody>
          <a:bodyPr>
            <a:normAutofit/>
          </a:bodyPr>
          <a:lstStyle/>
          <a:p>
            <a:r>
              <a:rPr lang="en-US" sz="3200" b="1" dirty="0">
                <a:solidFill>
                  <a:srgbClr val="FF0000"/>
                </a:solidFill>
              </a:rPr>
              <a:t>Brain</a:t>
            </a:r>
          </a:p>
        </p:txBody>
      </p:sp>
      <p:sp>
        <p:nvSpPr>
          <p:cNvPr id="9" name="TextBox 8"/>
          <p:cNvSpPr txBox="1"/>
          <p:nvPr/>
        </p:nvSpPr>
        <p:spPr>
          <a:xfrm>
            <a:off x="1600200" y="1366778"/>
            <a:ext cx="4743450" cy="2862322"/>
          </a:xfrm>
          <a:prstGeom prst="rect">
            <a:avLst/>
          </a:prstGeom>
          <a:noFill/>
        </p:spPr>
        <p:txBody>
          <a:bodyPr wrap="square" rtlCol="0">
            <a:spAutoFit/>
          </a:bodyPr>
          <a:lstStyle/>
          <a:p>
            <a:r>
              <a:rPr lang="hu-HU" sz="4500" b="1" dirty="0">
                <a:solidFill>
                  <a:srgbClr val="FFFFFF"/>
                </a:solidFill>
                <a:latin typeface="Helvetica" pitchFamily="36" charset="0"/>
                <a:ea typeface="Helvetica" pitchFamily="36" charset="0"/>
                <a:cs typeface="Helvetica" pitchFamily="36" charset="0"/>
              </a:rPr>
              <a:t>Human Brain has between</a:t>
            </a:r>
          </a:p>
          <a:p>
            <a:r>
              <a:rPr lang="hu-HU" sz="4500" b="1" dirty="0">
                <a:solidFill>
                  <a:srgbClr val="FFFFFF"/>
                </a:solidFill>
                <a:latin typeface="Helvetica" pitchFamily="36" charset="0"/>
                <a:ea typeface="Helvetica" pitchFamily="36" charset="0"/>
                <a:cs typeface="Helvetica" pitchFamily="36" charset="0"/>
              </a:rPr>
              <a:t>10-100 billion neurons.</a:t>
            </a:r>
          </a:p>
        </p:txBody>
      </p:sp>
      <p:sp>
        <p:nvSpPr>
          <p:cNvPr id="7"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BRAIN        </a:t>
            </a:r>
            <a:r>
              <a:rPr lang="en-US" sz="1600" b="1" dirty="0">
                <a:solidFill>
                  <a:schemeClr val="bg1">
                    <a:lumMod val="85000"/>
                  </a:schemeClr>
                </a:solidFill>
                <a:latin typeface="Helvetica" pitchFamily="36" charset="0"/>
                <a:ea typeface="Helvetica" pitchFamily="36" charset="0"/>
                <a:cs typeface="Helvetica" pitchFamily="36" charset="0"/>
              </a:rPr>
              <a:t>Factoid:</a:t>
            </a:r>
          </a:p>
        </p:txBody>
      </p:sp>
      <p:sp>
        <p:nvSpPr>
          <p:cNvPr id="11" name="Subtitle 2"/>
          <p:cNvSpPr txBox="1">
            <a:spLocks/>
          </p:cNvSpPr>
          <p:nvPr/>
        </p:nvSpPr>
        <p:spPr>
          <a:xfrm flipH="1">
            <a:off x="11430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10"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a:t>
            </a:r>
            <a:r>
              <a:rPr lang="fr-FR" sz="900" b="1" dirty="0">
                <a:solidFill>
                  <a:srgbClr val="BFBFBF"/>
                </a:solidFill>
                <a:latin typeface="Helvetica" pitchFamily="36" charset="0"/>
                <a:ea typeface="Helvetica" pitchFamily="36" charset="0"/>
                <a:cs typeface="Helvetica" pitchFamily="36" charset="0"/>
              </a:rPr>
              <a:t>Introduction</a:t>
            </a:r>
            <a:endParaRPr lang="en-US" sz="600" i="1" dirty="0">
              <a:solidFill>
                <a:srgbClr val="BFBFBF"/>
              </a:solidFill>
              <a:latin typeface="Helvetica" pitchFamily="36" charset="0"/>
              <a:ea typeface="Helvetica" pitchFamily="36" charset="0"/>
              <a:cs typeface="Helvetica" pitchFamily="36" charset="0"/>
            </a:endParaRPr>
          </a:p>
        </p:txBody>
      </p:sp>
      <p:sp>
        <p:nvSpPr>
          <p:cNvPr id="3" name="Slide Number Placeholder 2"/>
          <p:cNvSpPr>
            <a:spLocks noGrp="1"/>
          </p:cNvSpPr>
          <p:nvPr>
            <p:ph type="sldNum" sz="quarter" idx="12"/>
          </p:nvPr>
        </p:nvSpPr>
        <p:spPr/>
        <p:txBody>
          <a:bodyPr/>
          <a:lstStyle/>
          <a:p>
            <a:fld id="{54164C0B-8E7D-3349-906C-A97C93723092}" type="slidenum">
              <a:rPr lang="en-US" smtClean="0"/>
              <a:pPr/>
              <a:t>34</a:t>
            </a:fld>
            <a:endParaRPr lang="en-US"/>
          </a:p>
        </p:txBody>
      </p:sp>
    </p:spTree>
    <p:extLst>
      <p:ext uri="{BB962C8B-B14F-4D97-AF65-F5344CB8AC3E}">
        <p14:creationId xmlns:p14="http://schemas.microsoft.com/office/powerpoint/2010/main" val="3278405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lide20C.jpg"/>
          <p:cNvPicPr>
            <a:picLocks noChangeAspect="1"/>
          </p:cNvPicPr>
          <p:nvPr/>
        </p:nvPicPr>
        <p:blipFill>
          <a:blip r:embed="rId2"/>
          <a:stretch>
            <a:fillRect/>
          </a:stretch>
        </p:blipFill>
        <p:spPr>
          <a:xfrm flipH="1">
            <a:off x="0" y="571500"/>
            <a:ext cx="9144000" cy="5178426"/>
          </a:xfrm>
          <a:prstGeom prst="rect">
            <a:avLst/>
          </a:prstGeom>
        </p:spPr>
      </p:pic>
      <p:sp>
        <p:nvSpPr>
          <p:cNvPr id="9" name="Subtitle 2"/>
          <p:cNvSpPr txBox="1">
            <a:spLocks/>
          </p:cNvSpPr>
          <p:nvPr/>
        </p:nvSpPr>
        <p:spPr>
          <a:xfrm>
            <a:off x="3886200" y="3314700"/>
            <a:ext cx="5105400" cy="2324100"/>
          </a:xfrm>
          <a:prstGeom prst="rect">
            <a:avLst/>
          </a:prstGeom>
        </p:spPr>
        <p:txBody>
          <a:bodyPr vert="horz" lIns="91440" tIns="45720" rIns="91440" bIns="45720" rtlCol="0">
            <a:normAutofit lnSpcReduction="10000"/>
          </a:bodyPr>
          <a:lstStyle/>
          <a:p>
            <a:pPr lvl="0">
              <a:spcBef>
                <a:spcPct val="20000"/>
              </a:spcBef>
            </a:pPr>
            <a:r>
              <a:rPr lang="en-US" sz="1600" b="1" dirty="0">
                <a:solidFill>
                  <a:srgbClr val="800000"/>
                </a:solidFill>
                <a:latin typeface="Helvetica" pitchFamily="36" charset="0"/>
                <a:ea typeface="Helvetica" pitchFamily="36" charset="0"/>
                <a:cs typeface="Helvetica" pitchFamily="36" charset="0"/>
              </a:rPr>
              <a:t>Complex systems</a:t>
            </a:r>
          </a:p>
          <a:p>
            <a:pPr lvl="0">
              <a:spcBef>
                <a:spcPct val="20000"/>
              </a:spcBef>
            </a:pPr>
            <a:r>
              <a:rPr lang="en-US" sz="1600" dirty="0">
                <a:latin typeface="Helvetica" pitchFamily="36" charset="0"/>
                <a:ea typeface="Helvetica" pitchFamily="36" charset="0"/>
                <a:cs typeface="Helvetica" pitchFamily="36" charset="0"/>
              </a:rPr>
              <a:t>Made of many non-identical </a:t>
            </a:r>
            <a:r>
              <a:rPr lang="en-US" sz="1600" b="1" dirty="0">
                <a:latin typeface="Helvetica" pitchFamily="36" charset="0"/>
                <a:ea typeface="Helvetica" pitchFamily="36" charset="0"/>
                <a:cs typeface="Helvetica" pitchFamily="36" charset="0"/>
              </a:rPr>
              <a:t>elements</a:t>
            </a:r>
            <a:r>
              <a:rPr lang="en-US" sz="1600" dirty="0">
                <a:latin typeface="Helvetica" pitchFamily="36" charset="0"/>
                <a:ea typeface="Helvetica" pitchFamily="36" charset="0"/>
                <a:cs typeface="Helvetica" pitchFamily="36" charset="0"/>
              </a:rPr>
              <a:t> connected by diverse </a:t>
            </a:r>
            <a:r>
              <a:rPr lang="en-US" sz="1600" b="1" dirty="0">
                <a:latin typeface="Helvetica" pitchFamily="36" charset="0"/>
                <a:ea typeface="Helvetica" pitchFamily="36" charset="0"/>
                <a:cs typeface="Helvetica" pitchFamily="36" charset="0"/>
              </a:rPr>
              <a:t>interactions</a:t>
            </a:r>
            <a:r>
              <a:rPr lang="en-US" sz="1730" dirty="0">
                <a:latin typeface="Helvetica" pitchFamily="36" charset="0"/>
                <a:ea typeface="Helvetica" pitchFamily="36" charset="0"/>
                <a:cs typeface="Helvetica" pitchFamily="36" charset="0"/>
              </a:rPr>
              <a:t>.</a:t>
            </a:r>
          </a:p>
          <a:p>
            <a:pPr lvl="0">
              <a:spcBef>
                <a:spcPct val="20000"/>
              </a:spcBef>
            </a:pPr>
            <a:endParaRPr lang="en-US" sz="1730" dirty="0">
              <a:latin typeface="Helvetica" pitchFamily="36" charset="0"/>
              <a:ea typeface="Helvetica" pitchFamily="36" charset="0"/>
              <a:cs typeface="Helvetica" pitchFamily="36" charset="0"/>
            </a:endParaRPr>
          </a:p>
          <a:p>
            <a:pPr lvl="0">
              <a:spcBef>
                <a:spcPct val="20000"/>
              </a:spcBef>
            </a:pPr>
            <a:endParaRPr lang="en-US" sz="1730" dirty="0">
              <a:latin typeface="Helvetica" pitchFamily="36" charset="0"/>
              <a:ea typeface="Helvetica" pitchFamily="36" charset="0"/>
              <a:cs typeface="Helvetica" pitchFamily="36" charset="0"/>
            </a:endParaRPr>
          </a:p>
          <a:p>
            <a:pPr lvl="0" algn="ctr">
              <a:spcBef>
                <a:spcPct val="20000"/>
              </a:spcBef>
            </a:pPr>
            <a:r>
              <a:rPr lang="en-US" sz="2824" b="1" dirty="0">
                <a:solidFill>
                  <a:srgbClr val="FF0000"/>
                </a:solidFill>
                <a:latin typeface="Helvetica"/>
                <a:ea typeface="Helvetica" pitchFamily="36" charset="0"/>
                <a:cs typeface="Helvetica"/>
              </a:rPr>
              <a:t>NETWORK</a:t>
            </a:r>
          </a:p>
          <a:p>
            <a:pPr lvl="0">
              <a:spcBef>
                <a:spcPct val="20000"/>
              </a:spcBef>
            </a:pPr>
            <a:r>
              <a:rPr lang="en-US" sz="2000" b="1" dirty="0">
                <a:solidFill>
                  <a:srgbClr val="BFBFBF"/>
                </a:solidFill>
                <a:latin typeface="Helvetica" pitchFamily="36" charset="0"/>
                <a:ea typeface="Helvetica" pitchFamily="36" charset="0"/>
                <a:cs typeface="Helvetica" pitchFamily="36" charset="0"/>
              </a:rPr>
              <a:t>  </a:t>
            </a:r>
          </a:p>
        </p:txBody>
      </p:sp>
      <p:sp>
        <p:nvSpPr>
          <p:cNvPr id="11"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HUMANS GENES</a:t>
            </a:r>
            <a:endParaRPr lang="en-US" sz="1600" b="1" dirty="0">
              <a:solidFill>
                <a:schemeClr val="bg1">
                  <a:lumMod val="85000"/>
                </a:schemeClr>
              </a:solidFill>
              <a:latin typeface="Helvetica" pitchFamily="36" charset="0"/>
              <a:ea typeface="Helvetica" pitchFamily="36" charset="0"/>
              <a:cs typeface="Helvetica" pitchFamily="36" charset="0"/>
            </a:endParaRPr>
          </a:p>
        </p:txBody>
      </p:sp>
      <p:cxnSp>
        <p:nvCxnSpPr>
          <p:cNvPr id="17" name="Straight Arrow Connector 16"/>
          <p:cNvCxnSpPr/>
          <p:nvPr/>
        </p:nvCxnSpPr>
        <p:spPr bwMode="auto">
          <a:xfrm rot="5400000">
            <a:off x="6132116" y="4419997"/>
            <a:ext cx="532606" cy="1588"/>
          </a:xfrm>
          <a:prstGeom prst="straightConnector1">
            <a:avLst/>
          </a:prstGeom>
          <a:ln w="25400" cap="flat" cmpd="sng" algn="ctr">
            <a:solidFill>
              <a:schemeClr val="bg1">
                <a:lumMod val="50000"/>
              </a:schemeClr>
            </a:solidFill>
            <a:prstDash val="sysDash"/>
            <a:round/>
            <a:headEnd type="oval" w="med" len="med"/>
            <a:tailEnd type="oval" w="lg" len="lg"/>
          </a:ln>
        </p:spPr>
        <p:style>
          <a:lnRef idx="2">
            <a:schemeClr val="accent4"/>
          </a:lnRef>
          <a:fillRef idx="0">
            <a:schemeClr val="accent4"/>
          </a:fillRef>
          <a:effectRef idx="1">
            <a:schemeClr val="accent4"/>
          </a:effectRef>
          <a:fontRef idx="minor">
            <a:schemeClr val="tx1"/>
          </a:fontRef>
        </p:style>
      </p:cxnSp>
      <p:sp>
        <p:nvSpPr>
          <p:cNvPr id="35" name="Subtitle 2"/>
          <p:cNvSpPr txBox="1">
            <a:spLocks/>
          </p:cNvSpPr>
          <p:nvPr/>
        </p:nvSpPr>
        <p:spPr>
          <a:xfrm>
            <a:off x="4708720" y="758803"/>
            <a:ext cx="1920680" cy="803297"/>
          </a:xfrm>
          <a:prstGeom prst="rect">
            <a:avLst/>
          </a:prstGeom>
        </p:spPr>
        <p:txBody>
          <a:bodyPr vert="horz" wrap="none" lIns="91440" tIns="45720" rIns="91440" bIns="45720" rtlCol="0">
            <a:spAutoFit/>
          </a:bodyPr>
          <a:lstStyle/>
          <a:p>
            <a:pPr lvl="0">
              <a:spcBef>
                <a:spcPct val="20000"/>
              </a:spcBef>
            </a:pPr>
            <a:r>
              <a:rPr lang="en-US" sz="2100" b="1" dirty="0">
                <a:solidFill>
                  <a:schemeClr val="tx1">
                    <a:lumMod val="75000"/>
                    <a:lumOff val="25000"/>
                  </a:schemeClr>
                </a:solidFill>
                <a:latin typeface="Helvetica" pitchFamily="36" charset="0"/>
                <a:ea typeface="Helvetica" pitchFamily="36" charset="0"/>
                <a:cs typeface="Helvetica" pitchFamily="36" charset="0"/>
              </a:rPr>
              <a:t>Drosophila</a:t>
            </a:r>
            <a:endParaRPr lang="en-US" sz="2100" b="1" dirty="0">
              <a:latin typeface="Helvetica" pitchFamily="36" charset="0"/>
              <a:ea typeface="Helvetica" pitchFamily="36" charset="0"/>
              <a:cs typeface="Helvetica" pitchFamily="36" charset="0"/>
            </a:endParaRPr>
          </a:p>
          <a:p>
            <a:pPr lvl="0">
              <a:spcBef>
                <a:spcPct val="20000"/>
              </a:spcBef>
            </a:pPr>
            <a:r>
              <a:rPr lang="en-US" sz="2100" b="1" dirty="0">
                <a:solidFill>
                  <a:schemeClr val="tx1">
                    <a:lumMod val="75000"/>
                    <a:lumOff val="25000"/>
                  </a:schemeClr>
                </a:solidFill>
                <a:latin typeface="Helvetica" pitchFamily="36" charset="0"/>
                <a:ea typeface="Helvetica" pitchFamily="36" charset="0"/>
                <a:cs typeface="Helvetica" pitchFamily="36" charset="0"/>
              </a:rPr>
              <a:t>Melanogaster</a:t>
            </a:r>
            <a:endParaRPr lang="en-US" sz="2100" b="1" dirty="0">
              <a:solidFill>
                <a:srgbClr val="BFBFBF"/>
              </a:solidFill>
              <a:latin typeface="Helvetica" pitchFamily="36" charset="0"/>
              <a:ea typeface="Helvetica" pitchFamily="36" charset="0"/>
              <a:cs typeface="Helvetica" pitchFamily="36" charset="0"/>
            </a:endParaRPr>
          </a:p>
        </p:txBody>
      </p:sp>
      <p:sp>
        <p:nvSpPr>
          <p:cNvPr id="36" name="Subtitle 2"/>
          <p:cNvSpPr txBox="1">
            <a:spLocks/>
          </p:cNvSpPr>
          <p:nvPr/>
        </p:nvSpPr>
        <p:spPr>
          <a:xfrm>
            <a:off x="2667000" y="758803"/>
            <a:ext cx="1217438" cy="803297"/>
          </a:xfrm>
          <a:prstGeom prst="rect">
            <a:avLst/>
          </a:prstGeom>
        </p:spPr>
        <p:txBody>
          <a:bodyPr vert="horz" wrap="square" lIns="91440" tIns="45720" rIns="91440" bIns="45720" rtlCol="0">
            <a:spAutoFit/>
          </a:bodyPr>
          <a:lstStyle/>
          <a:p>
            <a:pPr lvl="0">
              <a:spcBef>
                <a:spcPct val="20000"/>
              </a:spcBef>
            </a:pPr>
            <a:r>
              <a:rPr lang="en-US" sz="2100" b="1" dirty="0">
                <a:solidFill>
                  <a:schemeClr val="tx1">
                    <a:lumMod val="75000"/>
                    <a:lumOff val="25000"/>
                  </a:schemeClr>
                </a:solidFill>
                <a:latin typeface="Helvetica" pitchFamily="36" charset="0"/>
                <a:ea typeface="Helvetica" pitchFamily="36" charset="0"/>
                <a:cs typeface="Helvetica" pitchFamily="36" charset="0"/>
              </a:rPr>
              <a:t>Homo</a:t>
            </a:r>
          </a:p>
          <a:p>
            <a:pPr lvl="0">
              <a:spcBef>
                <a:spcPct val="20000"/>
              </a:spcBef>
            </a:pPr>
            <a:r>
              <a:rPr lang="en-US" sz="2100" b="1" dirty="0">
                <a:solidFill>
                  <a:schemeClr val="tx1">
                    <a:lumMod val="75000"/>
                    <a:lumOff val="25000"/>
                  </a:schemeClr>
                </a:solidFill>
                <a:latin typeface="Helvetica" pitchFamily="36" charset="0"/>
                <a:ea typeface="Helvetica" pitchFamily="36" charset="0"/>
                <a:cs typeface="Helvetica" pitchFamily="36" charset="0"/>
              </a:rPr>
              <a:t>Sapiens</a:t>
            </a:r>
          </a:p>
        </p:txBody>
      </p:sp>
      <p:sp>
        <p:nvSpPr>
          <p:cNvPr id="13" name="TextBox 12"/>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35</a:t>
            </a:fld>
            <a:endParaRPr lang="en-US"/>
          </a:p>
        </p:txBody>
      </p:sp>
    </p:spTree>
    <p:extLst>
      <p:ext uri="{BB962C8B-B14F-4D97-AF65-F5344CB8AC3E}">
        <p14:creationId xmlns:p14="http://schemas.microsoft.com/office/powerpoint/2010/main" val="3598592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ROLE OF NETWORKS</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9" name="TextBox 8"/>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10" name="Subtitle 2"/>
          <p:cNvSpPr txBox="1">
            <a:spLocks/>
          </p:cNvSpPr>
          <p:nvPr/>
        </p:nvSpPr>
        <p:spPr>
          <a:xfrm>
            <a:off x="1028700" y="1104900"/>
            <a:ext cx="6972300" cy="1272341"/>
          </a:xfrm>
          <a:prstGeom prst="rect">
            <a:avLst/>
          </a:prstGeom>
        </p:spPr>
        <p:txBody>
          <a:bodyPr vert="horz" lIns="91440" tIns="45720" rIns="91440" bIns="45720" rtlCol="0">
            <a:normAutofit/>
          </a:bodyPr>
          <a:lstStyle/>
          <a:p>
            <a:pPr lvl="0">
              <a:spcBef>
                <a:spcPct val="20000"/>
              </a:spcBef>
            </a:pPr>
            <a:r>
              <a:rPr lang="en-US" sz="1600" dirty="0">
                <a:latin typeface="Helvetica" pitchFamily="36" charset="0"/>
                <a:ea typeface="Helvetica" pitchFamily="36" charset="0"/>
                <a:cs typeface="Helvetica" pitchFamily="36" charset="0"/>
              </a:rPr>
              <a:t>Behind each system studied in complexity there is an intricate wiring diagram, or a </a:t>
            </a:r>
            <a:r>
              <a:rPr lang="en-US" sz="1600" b="1" dirty="0">
                <a:latin typeface="Helvetica" pitchFamily="36" charset="0"/>
                <a:ea typeface="Helvetica" pitchFamily="36" charset="0"/>
                <a:cs typeface="Helvetica" pitchFamily="36" charset="0"/>
              </a:rPr>
              <a:t>network</a:t>
            </a:r>
            <a:r>
              <a:rPr lang="en-US" sz="1600" dirty="0">
                <a:latin typeface="Helvetica" pitchFamily="36" charset="0"/>
                <a:ea typeface="Helvetica" pitchFamily="36" charset="0"/>
                <a:cs typeface="Helvetica" pitchFamily="36" charset="0"/>
              </a:rPr>
              <a:t>, that defines the interactions between the component. </a:t>
            </a:r>
            <a:r>
              <a:rPr lang="en-US" sz="1600" b="1" dirty="0">
                <a:solidFill>
                  <a:srgbClr val="BFBFBF"/>
                </a:solidFill>
                <a:latin typeface="Helvetica" pitchFamily="36" charset="0"/>
                <a:ea typeface="Helvetica" pitchFamily="36" charset="0"/>
                <a:cs typeface="Helvetica" pitchFamily="36" charset="0"/>
              </a:rPr>
              <a:t>  </a:t>
            </a:r>
          </a:p>
        </p:txBody>
      </p:sp>
      <p:sp>
        <p:nvSpPr>
          <p:cNvPr id="11" name="Subtitle 2"/>
          <p:cNvSpPr txBox="1">
            <a:spLocks/>
          </p:cNvSpPr>
          <p:nvPr/>
        </p:nvSpPr>
        <p:spPr>
          <a:xfrm>
            <a:off x="1028700" y="2324100"/>
            <a:ext cx="7086600" cy="2847200"/>
          </a:xfrm>
          <a:prstGeom prst="rect">
            <a:avLst/>
          </a:prstGeom>
        </p:spPr>
        <p:txBody>
          <a:bodyPr vert="horz" lIns="91440" tIns="45720" rIns="91440" bIns="45720" rtlCol="0">
            <a:normAutofit fontScale="85000" lnSpcReduction="10000"/>
          </a:bodyPr>
          <a:lstStyle/>
          <a:p>
            <a:pPr>
              <a:spcBef>
                <a:spcPct val="20000"/>
              </a:spcBef>
            </a:pPr>
            <a:r>
              <a:rPr lang="en-US" sz="5294" dirty="0">
                <a:latin typeface="Helvetica" pitchFamily="36" charset="0"/>
                <a:ea typeface="Helvetica" pitchFamily="36" charset="0"/>
                <a:cs typeface="Helvetica" pitchFamily="36" charset="0"/>
              </a:rPr>
              <a:t>We will never understand complex system unless we map out and understand the networks behind them.</a:t>
            </a:r>
          </a:p>
          <a:p>
            <a:pPr>
              <a:spcBef>
                <a:spcPct val="20000"/>
              </a:spcBef>
            </a:pPr>
            <a:r>
              <a:rPr lang="en-US" sz="1600" b="1" dirty="0">
                <a:solidFill>
                  <a:srgbClr val="BFBFBF"/>
                </a:solidFill>
                <a:latin typeface="Helvetica" pitchFamily="36" charset="0"/>
                <a:ea typeface="Helvetica" pitchFamily="36" charset="0"/>
                <a:cs typeface="Helvetica" pitchFamily="36" charset="0"/>
              </a:rPr>
              <a:t>  </a:t>
            </a:r>
          </a:p>
        </p:txBody>
      </p:sp>
      <p:sp>
        <p:nvSpPr>
          <p:cNvPr id="2" name="Slide Number Placeholder 1"/>
          <p:cNvSpPr>
            <a:spLocks noGrp="1"/>
          </p:cNvSpPr>
          <p:nvPr>
            <p:ph type="sldNum" sz="quarter" idx="12"/>
          </p:nvPr>
        </p:nvSpPr>
        <p:spPr/>
        <p:txBody>
          <a:bodyPr/>
          <a:lstStyle/>
          <a:p>
            <a:fld id="{54164C0B-8E7D-3349-906C-A97C93723092}" type="slidenum">
              <a:rPr lang="en-US" smtClean="0"/>
              <a:pPr/>
              <a:t>36</a:t>
            </a:fld>
            <a:endParaRPr lang="en-US"/>
          </a:p>
        </p:txBody>
      </p:sp>
    </p:spTree>
    <p:extLst>
      <p:ext uri="{BB962C8B-B14F-4D97-AF65-F5344CB8AC3E}">
        <p14:creationId xmlns:p14="http://schemas.microsoft.com/office/powerpoint/2010/main" val="3350736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134225"/>
            <a:ext cx="9144000" cy="2800767"/>
          </a:xfrm>
          <a:prstGeom prst="rect">
            <a:avLst/>
          </a:prstGeom>
          <a:noFill/>
        </p:spPr>
        <p:txBody>
          <a:bodyPr wrap="square" rtlCol="0">
            <a:spAutoFit/>
          </a:bodyPr>
          <a:lstStyle/>
          <a:p>
            <a:pPr algn="ctr"/>
            <a:r>
              <a:rPr lang="en-US" sz="4400" dirty="0"/>
              <a:t>TWO FORCES HELPED THE EMERGENCE OF NETWORK SCIENCE </a:t>
            </a:r>
          </a:p>
          <a:p>
            <a:pPr algn="ctr"/>
            <a:endParaRPr lang="hu-HU" sz="4400" b="1" dirty="0">
              <a:solidFill>
                <a:srgbClr val="FF0000"/>
              </a:solidFill>
              <a:latin typeface="Helvetica"/>
              <a:cs typeface="Helvetica"/>
            </a:endParaRPr>
          </a:p>
        </p:txBody>
      </p: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Helvetica" pitchFamily="36" charset="0"/>
                <a:ea typeface="Helvetica" pitchFamily="36" charset="0"/>
                <a:cs typeface="Helvetica" pitchFamily="36" charset="0"/>
              </a:rPr>
              <a:t>Section 5					</a:t>
            </a:r>
            <a:endParaRPr lang="en-US" sz="1600" dirty="0">
              <a:solidFill>
                <a:srgbClr val="FFFFFF"/>
              </a:solidFill>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4" name="TextBox 3"/>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37</a:t>
            </a:fld>
            <a:endParaRPr lang="en-US"/>
          </a:p>
        </p:txBody>
      </p:sp>
    </p:spTree>
    <p:extLst>
      <p:ext uri="{BB962C8B-B14F-4D97-AF65-F5344CB8AC3E}">
        <p14:creationId xmlns:p14="http://schemas.microsoft.com/office/powerpoint/2010/main" val="142795328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800100"/>
            <a:ext cx="6570133" cy="523220"/>
          </a:xfrm>
          <a:prstGeom prst="rect">
            <a:avLst/>
          </a:prstGeom>
          <a:noFill/>
        </p:spPr>
        <p:txBody>
          <a:bodyPr wrap="square" rtlCol="0">
            <a:spAutoFit/>
          </a:bodyPr>
          <a:lstStyle/>
          <a:p>
            <a:pPr algn="r"/>
            <a:r>
              <a:rPr lang="en-US" sz="2800" b="1" dirty="0"/>
              <a:t>The emergence of network maps: </a:t>
            </a:r>
            <a:endParaRPr lang="en-US" i="1" dirty="0">
              <a:latin typeface="Helvetica"/>
              <a:cs typeface="Helvetica"/>
            </a:endParaRPr>
          </a:p>
        </p:txBody>
      </p:sp>
      <p:sp>
        <p:nvSpPr>
          <p:cNvPr id="8" name="TextBox 7"/>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9"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EMERGENCE OF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10" name="TextBox 9"/>
          <p:cNvSpPr txBox="1"/>
          <p:nvPr/>
        </p:nvSpPr>
        <p:spPr>
          <a:xfrm>
            <a:off x="1507067" y="2026503"/>
            <a:ext cx="4572000" cy="2246769"/>
          </a:xfrm>
          <a:prstGeom prst="rect">
            <a:avLst/>
          </a:prstGeom>
          <a:noFill/>
        </p:spPr>
        <p:txBody>
          <a:bodyPr wrap="square" rtlCol="0">
            <a:spAutoFit/>
          </a:bodyPr>
          <a:lstStyle/>
          <a:p>
            <a:r>
              <a:rPr lang="en-US" sz="2000" dirty="0">
                <a:latin typeface="Helvetica"/>
                <a:cs typeface="Helvetica"/>
              </a:rPr>
              <a:t>Movie Actor Network,  1998;</a:t>
            </a:r>
          </a:p>
          <a:p>
            <a:r>
              <a:rPr lang="en-US" sz="2000" dirty="0">
                <a:latin typeface="Helvetica"/>
                <a:cs typeface="Helvetica"/>
              </a:rPr>
              <a:t>World Wide Web,  1999.</a:t>
            </a:r>
          </a:p>
          <a:p>
            <a:r>
              <a:rPr lang="en-US" sz="2000" dirty="0">
                <a:latin typeface="Helvetica"/>
                <a:cs typeface="Helvetica"/>
              </a:rPr>
              <a:t>C </a:t>
            </a:r>
            <a:r>
              <a:rPr lang="en-US" sz="2000" dirty="0" err="1">
                <a:latin typeface="Helvetica"/>
                <a:cs typeface="Helvetica"/>
              </a:rPr>
              <a:t>elegans</a:t>
            </a:r>
            <a:r>
              <a:rPr lang="en-US" sz="2000" dirty="0">
                <a:latin typeface="Helvetica"/>
                <a:cs typeface="Helvetica"/>
              </a:rPr>
              <a:t> neural wiring diagram 1990</a:t>
            </a:r>
          </a:p>
          <a:p>
            <a:r>
              <a:rPr lang="en-US" sz="2000" dirty="0">
                <a:latin typeface="Helvetica"/>
                <a:cs typeface="Helvetica"/>
              </a:rPr>
              <a:t>Citation Network,  1998</a:t>
            </a:r>
          </a:p>
          <a:p>
            <a:r>
              <a:rPr lang="en-US" sz="2000" dirty="0">
                <a:latin typeface="Helvetica"/>
                <a:cs typeface="Helvetica"/>
              </a:rPr>
              <a:t>Metabolic Network, 2000; </a:t>
            </a:r>
          </a:p>
          <a:p>
            <a:r>
              <a:rPr lang="en-US" sz="2000" dirty="0">
                <a:latin typeface="Helvetica"/>
                <a:cs typeface="Helvetica"/>
              </a:rPr>
              <a:t>PPI network, 2001</a:t>
            </a:r>
          </a:p>
          <a:p>
            <a:endParaRPr lang="en-US" sz="2000" i="1" dirty="0">
              <a:latin typeface="Helvetica"/>
              <a:cs typeface="Helvetica"/>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38</a:t>
            </a:fld>
            <a:endParaRPr lang="en-US"/>
          </a:p>
        </p:txBody>
      </p:sp>
    </p:spTree>
    <p:extLst>
      <p:ext uri="{BB962C8B-B14F-4D97-AF65-F5344CB8AC3E}">
        <p14:creationId xmlns:p14="http://schemas.microsoft.com/office/powerpoint/2010/main" val="133990452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878308"/>
            <a:ext cx="8128001" cy="523220"/>
          </a:xfrm>
          <a:prstGeom prst="rect">
            <a:avLst/>
          </a:prstGeom>
          <a:noFill/>
        </p:spPr>
        <p:txBody>
          <a:bodyPr wrap="square" rtlCol="0">
            <a:spAutoFit/>
          </a:bodyPr>
          <a:lstStyle/>
          <a:p>
            <a:pPr algn="r"/>
            <a:r>
              <a:rPr lang="en-US" sz="2800" b="1" dirty="0"/>
              <a:t>The universality of network characteristics:</a:t>
            </a:r>
            <a:r>
              <a:rPr lang="en-US" sz="2800" b="1" dirty="0">
                <a:solidFill>
                  <a:srgbClr val="000000"/>
                </a:solidFill>
                <a:latin typeface="Helvetica"/>
                <a:cs typeface="Helvetica"/>
              </a:rPr>
              <a:t> </a:t>
            </a:r>
          </a:p>
        </p:txBody>
      </p:sp>
      <p:sp>
        <p:nvSpPr>
          <p:cNvPr id="8" name="TextBox 7"/>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9"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EMERGENCE OF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11" name="TextBox 10"/>
          <p:cNvSpPr txBox="1"/>
          <p:nvPr/>
        </p:nvSpPr>
        <p:spPr>
          <a:xfrm>
            <a:off x="1439333" y="2325252"/>
            <a:ext cx="4267200" cy="1631216"/>
          </a:xfrm>
          <a:prstGeom prst="rect">
            <a:avLst/>
          </a:prstGeom>
          <a:noFill/>
        </p:spPr>
        <p:txBody>
          <a:bodyPr wrap="square" rtlCol="0">
            <a:spAutoFit/>
          </a:bodyPr>
          <a:lstStyle/>
          <a:p>
            <a:r>
              <a:rPr lang="en-US" sz="2000" dirty="0">
                <a:latin typeface="Helvetica"/>
                <a:cs typeface="Helvetica"/>
              </a:rPr>
              <a:t>The architecture of networks emerging in various domains of science, nature, and technology are more similar to each other than one would have expected. </a:t>
            </a:r>
          </a:p>
        </p:txBody>
      </p:sp>
      <p:sp>
        <p:nvSpPr>
          <p:cNvPr id="2" name="Slide Number Placeholder 1"/>
          <p:cNvSpPr>
            <a:spLocks noGrp="1"/>
          </p:cNvSpPr>
          <p:nvPr>
            <p:ph type="sldNum" sz="quarter" idx="12"/>
          </p:nvPr>
        </p:nvSpPr>
        <p:spPr/>
        <p:txBody>
          <a:bodyPr/>
          <a:lstStyle/>
          <a:p>
            <a:fld id="{54164C0B-8E7D-3349-906C-A97C93723092}" type="slidenum">
              <a:rPr lang="en-US" smtClean="0"/>
              <a:pPr/>
              <a:t>39</a:t>
            </a:fld>
            <a:endParaRPr lang="en-US"/>
          </a:p>
        </p:txBody>
      </p:sp>
    </p:spTree>
    <p:extLst>
      <p:ext uri="{BB962C8B-B14F-4D97-AF65-F5344CB8AC3E}">
        <p14:creationId xmlns:p14="http://schemas.microsoft.com/office/powerpoint/2010/main" val="250699413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632311"/>
          </a:xfrm>
          <a:prstGeom prst="rect">
            <a:avLst/>
          </a:prstGeom>
          <a:noFill/>
        </p:spPr>
        <p:txBody>
          <a:bodyPr wrap="square" rtlCol="0">
            <a:spAutoFit/>
          </a:bodyPr>
          <a:lstStyle/>
          <a:p>
            <a:pPr algn="ctr"/>
            <a:r>
              <a:rPr lang="en-US" b="1" dirty="0">
                <a:solidFill>
                  <a:srgbClr val="C00000"/>
                </a:solidFill>
              </a:rPr>
              <a:t>Grading Criteria</a:t>
            </a:r>
          </a:p>
          <a:p>
            <a:pPr algn="ctr"/>
            <a:endParaRPr lang="en-US" dirty="0"/>
          </a:p>
          <a:p>
            <a:pPr algn="ctr"/>
            <a:r>
              <a:rPr lang="en-US" b="1" dirty="0"/>
              <a:t>Undergraduates:</a:t>
            </a:r>
            <a:r>
              <a:rPr lang="en-US" dirty="0"/>
              <a:t> </a:t>
            </a:r>
          </a:p>
          <a:p>
            <a:pPr algn="ctr"/>
            <a:endParaRPr lang="en-US" b="1" dirty="0"/>
          </a:p>
          <a:p>
            <a:r>
              <a:rPr lang="en-US" b="1" dirty="0"/>
              <a:t>One individual programming homework</a:t>
            </a:r>
            <a:r>
              <a:rPr lang="en-US" dirty="0"/>
              <a:t> (40% of the total grade), followed by </a:t>
            </a:r>
            <a:r>
              <a:rPr lang="en-US" b="1" dirty="0"/>
              <a:t>one individual presentation </a:t>
            </a:r>
            <a:r>
              <a:rPr lang="en-US" dirty="0"/>
              <a:t>of the selected research paper or textbook problem (50% of the total grade), with questions and participation in discussions for at least two student presentations will providing the remaining (10%) of the total grade. </a:t>
            </a:r>
          </a:p>
          <a:p>
            <a:endParaRPr lang="en-US" dirty="0"/>
          </a:p>
          <a:p>
            <a:r>
              <a:rPr lang="en-US" dirty="0"/>
              <a:t>The programming homework will be handed out approximately after the end of the 4th week,</a:t>
            </a:r>
            <a:r>
              <a:rPr lang="en-US" sz="1800" dirty="0">
                <a:effectLst/>
                <a:latin typeface="Calibri" panose="020F0502020204030204" pitchFamily="34" charset="0"/>
                <a:ea typeface="Times New Roman" panose="02020603050405020304" pitchFamily="18" charset="0"/>
              </a:rPr>
              <a:t> together with choices of networks for experiments, </a:t>
            </a:r>
            <a:r>
              <a:rPr lang="en-US" dirty="0"/>
              <a:t>and due in three weeks after that. The homework will require using network analysis tools (or programming) and analysis of the results obtained for the real and synthetic networks. The graded homework will be returned to undergraduates approximately one week after they are handed in. Students will have these grades as their means to determine progress in the course by mid-semester.</a:t>
            </a:r>
          </a:p>
          <a:p>
            <a:endParaRPr lang="en-US" dirty="0"/>
          </a:p>
          <a:p>
            <a:r>
              <a:rPr lang="en-US" sz="1800" dirty="0">
                <a:effectLst/>
                <a:latin typeface="Calibri" panose="020F0502020204030204" pitchFamily="34" charset="0"/>
                <a:ea typeface="Times New Roman" panose="02020603050405020304" pitchFamily="18" charset="0"/>
              </a:rPr>
              <a:t>Students need to choose a topic for research and presentation either from the list of problems associated with the textbook or from the seminal papers that need to be approved by the instructor by the 7</a:t>
            </a:r>
            <a:r>
              <a:rPr lang="en-US" sz="1800" baseline="30000" dirty="0">
                <a:effectLst/>
                <a:latin typeface="Calibri" panose="020F0502020204030204" pitchFamily="34" charset="0"/>
                <a:ea typeface="Times New Roman" panose="02020603050405020304" pitchFamily="18" charset="0"/>
              </a:rPr>
              <a:t>th</a:t>
            </a:r>
            <a:r>
              <a:rPr lang="en-US" sz="1800" dirty="0">
                <a:effectLst/>
                <a:latin typeface="Calibri" panose="020F0502020204030204" pitchFamily="34" charset="0"/>
                <a:ea typeface="Times New Roman" panose="02020603050405020304" pitchFamily="18" charset="0"/>
              </a:rPr>
              <a:t> week. The 25 min in class presentation + 5 min discussion of the assigned topic will be scheduled starting at the end of October.</a:t>
            </a:r>
          </a:p>
        </p:txBody>
      </p:sp>
      <p:sp>
        <p:nvSpPr>
          <p:cNvPr id="4" name="Slide Number Placeholder 3"/>
          <p:cNvSpPr>
            <a:spLocks noGrp="1"/>
          </p:cNvSpPr>
          <p:nvPr>
            <p:ph type="sldNum" sz="quarter" idx="12"/>
          </p:nvPr>
        </p:nvSpPr>
        <p:spPr/>
        <p:txBody>
          <a:bodyPr/>
          <a:lstStyle/>
          <a:p>
            <a:fld id="{643B6938-699C-734A-AADA-439B90F52D3B}" type="slidenum">
              <a:rPr lang="en-US" smtClean="0"/>
              <a:pPr/>
              <a:t>4</a:t>
            </a:fld>
            <a:endParaRPr lang="en-US"/>
          </a:p>
        </p:txBody>
      </p:sp>
    </p:spTree>
    <p:extLst>
      <p:ext uri="{BB962C8B-B14F-4D97-AF65-F5344CB8AC3E}">
        <p14:creationId xmlns:p14="http://schemas.microsoft.com/office/powerpoint/2010/main" val="2836414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800100"/>
            <a:ext cx="4572000" cy="800219"/>
          </a:xfrm>
          <a:prstGeom prst="rect">
            <a:avLst/>
          </a:prstGeom>
          <a:noFill/>
        </p:spPr>
        <p:txBody>
          <a:bodyPr wrap="square" rtlCol="0">
            <a:spAutoFit/>
          </a:bodyPr>
          <a:lstStyle/>
          <a:p>
            <a:pPr algn="r"/>
            <a:r>
              <a:rPr lang="en-US" sz="2800" b="1" dirty="0">
                <a:solidFill>
                  <a:srgbClr val="000000"/>
                </a:solidFill>
                <a:latin typeface="Helvetica"/>
                <a:cs typeface="Helvetica"/>
              </a:rPr>
              <a:t>Data Availability:</a:t>
            </a:r>
            <a:endParaRPr lang="en-US" sz="2800" dirty="0">
              <a:solidFill>
                <a:srgbClr val="000000"/>
              </a:solidFill>
              <a:latin typeface="Helvetica"/>
              <a:cs typeface="Helvetica"/>
            </a:endParaRPr>
          </a:p>
          <a:p>
            <a:endParaRPr lang="en-US" i="1" dirty="0">
              <a:latin typeface="Helvetica"/>
              <a:cs typeface="Helvetica"/>
            </a:endParaRPr>
          </a:p>
        </p:txBody>
      </p:sp>
      <p:sp>
        <p:nvSpPr>
          <p:cNvPr id="6" name="TextBox 5"/>
          <p:cNvSpPr txBox="1"/>
          <p:nvPr/>
        </p:nvSpPr>
        <p:spPr>
          <a:xfrm>
            <a:off x="304800" y="2317641"/>
            <a:ext cx="4267200" cy="523220"/>
          </a:xfrm>
          <a:prstGeom prst="rect">
            <a:avLst/>
          </a:prstGeom>
          <a:noFill/>
        </p:spPr>
        <p:txBody>
          <a:bodyPr wrap="square" rtlCol="0">
            <a:spAutoFit/>
          </a:bodyPr>
          <a:lstStyle/>
          <a:p>
            <a:pPr algn="r"/>
            <a:r>
              <a:rPr lang="en-US" sz="2800" b="1" dirty="0">
                <a:solidFill>
                  <a:srgbClr val="000000"/>
                </a:solidFill>
                <a:latin typeface="Helvetica"/>
                <a:cs typeface="Helvetica"/>
              </a:rPr>
              <a:t>Universality: </a:t>
            </a:r>
          </a:p>
        </p:txBody>
      </p:sp>
      <p:sp>
        <p:nvSpPr>
          <p:cNvPr id="7" name="TextBox 6"/>
          <p:cNvSpPr txBox="1"/>
          <p:nvPr/>
        </p:nvSpPr>
        <p:spPr>
          <a:xfrm>
            <a:off x="0" y="3497134"/>
            <a:ext cx="4572000" cy="954107"/>
          </a:xfrm>
          <a:prstGeom prst="rect">
            <a:avLst/>
          </a:prstGeom>
          <a:noFill/>
        </p:spPr>
        <p:txBody>
          <a:bodyPr wrap="square" rtlCol="0">
            <a:spAutoFit/>
          </a:bodyPr>
          <a:lstStyle/>
          <a:p>
            <a:pPr algn="r"/>
            <a:r>
              <a:rPr lang="en-US" sz="2800" b="1" dirty="0">
                <a:solidFill>
                  <a:srgbClr val="FF0000"/>
                </a:solidFill>
                <a:latin typeface="Helvetica"/>
                <a:cs typeface="Helvetica"/>
              </a:rPr>
              <a:t>The </a:t>
            </a:r>
            <a:r>
              <a:rPr lang="en-US" sz="1600" b="1" dirty="0">
                <a:solidFill>
                  <a:srgbClr val="FF0000"/>
                </a:solidFill>
                <a:latin typeface="Helvetica"/>
                <a:cs typeface="Helvetica"/>
              </a:rPr>
              <a:t>(urgent) </a:t>
            </a:r>
            <a:r>
              <a:rPr lang="en-US" sz="2800" b="1" dirty="0">
                <a:solidFill>
                  <a:srgbClr val="FF0000"/>
                </a:solidFill>
                <a:latin typeface="Helvetica"/>
                <a:cs typeface="Helvetica"/>
              </a:rPr>
              <a:t>need to understand complexity:</a:t>
            </a:r>
          </a:p>
        </p:txBody>
      </p:sp>
      <p:sp>
        <p:nvSpPr>
          <p:cNvPr id="9"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EMERGENCE OF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10" name="TextBox 9"/>
          <p:cNvSpPr txBox="1"/>
          <p:nvPr/>
        </p:nvSpPr>
        <p:spPr>
          <a:xfrm>
            <a:off x="4572000" y="895916"/>
            <a:ext cx="4572000" cy="1661993"/>
          </a:xfrm>
          <a:prstGeom prst="rect">
            <a:avLst/>
          </a:prstGeom>
          <a:noFill/>
        </p:spPr>
        <p:txBody>
          <a:bodyPr wrap="square" rtlCol="0">
            <a:spAutoFit/>
          </a:bodyPr>
          <a:lstStyle/>
          <a:p>
            <a:r>
              <a:rPr lang="en-US" sz="1400" dirty="0">
                <a:latin typeface="Helvetica"/>
                <a:cs typeface="Helvetica"/>
              </a:rPr>
              <a:t>C </a:t>
            </a:r>
            <a:r>
              <a:rPr lang="en-US" sz="1400" dirty="0" err="1">
                <a:latin typeface="Helvetica"/>
                <a:cs typeface="Helvetica"/>
              </a:rPr>
              <a:t>elegans</a:t>
            </a:r>
            <a:r>
              <a:rPr lang="en-US" sz="1400" dirty="0">
                <a:latin typeface="Helvetica"/>
                <a:cs typeface="Helvetica"/>
              </a:rPr>
              <a:t> neural wiring diagram 1990</a:t>
            </a:r>
          </a:p>
          <a:p>
            <a:r>
              <a:rPr lang="en-US" sz="1400" dirty="0">
                <a:latin typeface="Helvetica"/>
                <a:cs typeface="Helvetica"/>
              </a:rPr>
              <a:t>Movie Actor Network,  1998</a:t>
            </a:r>
          </a:p>
          <a:p>
            <a:r>
              <a:rPr lang="en-US" sz="1400" dirty="0">
                <a:latin typeface="Helvetica"/>
                <a:cs typeface="Helvetica"/>
              </a:rPr>
              <a:t>Citation Network,  1998</a:t>
            </a:r>
          </a:p>
          <a:p>
            <a:r>
              <a:rPr lang="en-US" sz="1400" dirty="0">
                <a:latin typeface="Helvetica"/>
                <a:cs typeface="Helvetica"/>
              </a:rPr>
              <a:t>World Wide Web,  1999</a:t>
            </a:r>
          </a:p>
          <a:p>
            <a:r>
              <a:rPr lang="en-US" sz="1400" dirty="0">
                <a:latin typeface="Helvetica"/>
                <a:cs typeface="Helvetica"/>
              </a:rPr>
              <a:t>Metabolic Network, 2000 </a:t>
            </a:r>
          </a:p>
          <a:p>
            <a:r>
              <a:rPr lang="en-US" sz="1400" dirty="0">
                <a:latin typeface="Helvetica"/>
                <a:cs typeface="Helvetica"/>
              </a:rPr>
              <a:t>PPI network, 2001</a:t>
            </a:r>
          </a:p>
          <a:p>
            <a:endParaRPr lang="en-US" i="1" dirty="0">
              <a:latin typeface="Helvetica"/>
              <a:cs typeface="Helvetica"/>
            </a:endParaRPr>
          </a:p>
        </p:txBody>
      </p:sp>
      <p:sp>
        <p:nvSpPr>
          <p:cNvPr id="11" name="TextBox 10"/>
          <p:cNvSpPr txBox="1"/>
          <p:nvPr/>
        </p:nvSpPr>
        <p:spPr>
          <a:xfrm>
            <a:off x="4572000" y="2426851"/>
            <a:ext cx="4267200" cy="954107"/>
          </a:xfrm>
          <a:prstGeom prst="rect">
            <a:avLst/>
          </a:prstGeom>
          <a:noFill/>
        </p:spPr>
        <p:txBody>
          <a:bodyPr wrap="square" rtlCol="0">
            <a:spAutoFit/>
          </a:bodyPr>
          <a:lstStyle/>
          <a:p>
            <a:r>
              <a:rPr lang="en-US" sz="1400" dirty="0">
                <a:latin typeface="Helvetica"/>
                <a:cs typeface="Helvetica"/>
              </a:rPr>
              <a:t>The architecture of networks emerging in various domains of science, nature, and technology are more similar to each other than one would have expected. </a:t>
            </a:r>
          </a:p>
        </p:txBody>
      </p:sp>
      <p:sp>
        <p:nvSpPr>
          <p:cNvPr id="12" name="TextBox 11"/>
          <p:cNvSpPr txBox="1"/>
          <p:nvPr/>
        </p:nvSpPr>
        <p:spPr>
          <a:xfrm>
            <a:off x="4572000" y="3536841"/>
            <a:ext cx="4572000" cy="1600438"/>
          </a:xfrm>
          <a:prstGeom prst="rect">
            <a:avLst/>
          </a:prstGeom>
          <a:noFill/>
        </p:spPr>
        <p:txBody>
          <a:bodyPr wrap="square" rtlCol="0">
            <a:spAutoFit/>
          </a:bodyPr>
          <a:lstStyle/>
          <a:p>
            <a:r>
              <a:rPr lang="en-US" sz="1400" dirty="0">
                <a:solidFill>
                  <a:srgbClr val="FF0000"/>
                </a:solidFill>
                <a:latin typeface="Helvetica"/>
                <a:cs typeface="Helvetica"/>
              </a:rPr>
              <a:t>Despite the challenges complex systems offer us, we cannot afford to not address their behavior, a view increasingly shared both by scientists and policy makers. Networks are not only essential for this journey, but during the past decade some of the most important advances towards understanding complexity were provided in context of network theory.</a:t>
            </a:r>
          </a:p>
        </p:txBody>
      </p:sp>
      <p:sp>
        <p:nvSpPr>
          <p:cNvPr id="13"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Introduction </a:t>
            </a:r>
            <a:r>
              <a:rPr lang="en-US" sz="600" i="1" dirty="0">
                <a:solidFill>
                  <a:srgbClr val="BFBFBF"/>
                </a:solidFill>
                <a:latin typeface="Helvetica" pitchFamily="36" charset="0"/>
                <a:ea typeface="Helvetica" pitchFamily="36" charset="0"/>
                <a:cs typeface="Helvetica" pitchFamily="36" charset="0"/>
              </a:rPr>
              <a:t> </a:t>
            </a:r>
          </a:p>
        </p:txBody>
      </p:sp>
      <p:sp>
        <p:nvSpPr>
          <p:cNvPr id="2" name="Slide Number Placeholder 1"/>
          <p:cNvSpPr>
            <a:spLocks noGrp="1"/>
          </p:cNvSpPr>
          <p:nvPr>
            <p:ph type="sldNum" sz="quarter" idx="12"/>
          </p:nvPr>
        </p:nvSpPr>
        <p:spPr/>
        <p:txBody>
          <a:bodyPr/>
          <a:lstStyle/>
          <a:p>
            <a:fld id="{54164C0B-8E7D-3349-906C-A97C93723092}" type="slidenum">
              <a:rPr lang="en-US" smtClean="0"/>
              <a:pPr/>
              <a:t>40</a:t>
            </a:fld>
            <a:endParaRPr lang="en-US"/>
          </a:p>
        </p:txBody>
      </p:sp>
    </p:spTree>
    <p:custDataLst>
      <p:tags r:id="rId1"/>
    </p:custDataLst>
    <p:extLst>
      <p:ext uri="{BB962C8B-B14F-4D97-AF65-F5344CB8AC3E}">
        <p14:creationId xmlns:p14="http://schemas.microsoft.com/office/powerpoint/2010/main" val="198563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1181100"/>
            <a:ext cx="6400800" cy="3785652"/>
          </a:xfrm>
          <a:prstGeom prst="rect">
            <a:avLst/>
          </a:prstGeom>
        </p:spPr>
        <p:txBody>
          <a:bodyPr wrap="square">
            <a:spAutoFit/>
          </a:bodyPr>
          <a:lstStyle/>
          <a:p>
            <a:endParaRPr lang="en-US" sz="2400" i="1" u="sng" dirty="0"/>
          </a:p>
          <a:p>
            <a:r>
              <a:rPr lang="en-US" sz="2400" b="1" dirty="0">
                <a:latin typeface="Helvetica"/>
                <a:cs typeface="Helvetica"/>
              </a:rPr>
              <a:t>Graph theory: </a:t>
            </a:r>
            <a:r>
              <a:rPr lang="en-US" sz="2400" dirty="0">
                <a:latin typeface="Helvetica"/>
                <a:cs typeface="Helvetica"/>
              </a:rPr>
              <a:t>1735, Euler</a:t>
            </a:r>
          </a:p>
          <a:p>
            <a:endParaRPr lang="en-US" sz="2400" dirty="0"/>
          </a:p>
          <a:p>
            <a:r>
              <a:rPr lang="en-US" sz="2400" b="1" dirty="0">
                <a:latin typeface="Helvetica"/>
                <a:cs typeface="Helvetica"/>
              </a:rPr>
              <a:t>Social Network Research:  </a:t>
            </a:r>
            <a:r>
              <a:rPr lang="en-US" sz="2400" dirty="0">
                <a:latin typeface="Helvetica"/>
                <a:cs typeface="Helvetica"/>
              </a:rPr>
              <a:t>1930s, Moreno</a:t>
            </a:r>
          </a:p>
          <a:p>
            <a:endParaRPr lang="en-US" sz="2400" dirty="0"/>
          </a:p>
          <a:p>
            <a:r>
              <a:rPr lang="en-US" sz="2400" b="1" dirty="0">
                <a:latin typeface="Helvetica"/>
                <a:cs typeface="Helvetica"/>
              </a:rPr>
              <a:t>Communication networks/internet: </a:t>
            </a:r>
            <a:r>
              <a:rPr lang="en-US" sz="2400" dirty="0">
                <a:latin typeface="Helvetica"/>
                <a:cs typeface="Helvetica"/>
              </a:rPr>
              <a:t>1960s</a:t>
            </a:r>
          </a:p>
          <a:p>
            <a:endParaRPr lang="en-US" sz="2400" dirty="0"/>
          </a:p>
          <a:p>
            <a:r>
              <a:rPr lang="en-US" sz="2400" b="1" dirty="0">
                <a:latin typeface="Helvetica"/>
                <a:cs typeface="Helvetica"/>
              </a:rPr>
              <a:t>Ecological Networks: </a:t>
            </a:r>
            <a:r>
              <a:rPr lang="en-US" sz="2400" dirty="0">
                <a:latin typeface="Helvetica"/>
                <a:cs typeface="Helvetica"/>
              </a:rPr>
              <a:t>May</a:t>
            </a:r>
            <a:r>
              <a:rPr lang="en-US" sz="2400">
                <a:latin typeface="Helvetica"/>
                <a:cs typeface="Helvetica"/>
              </a:rPr>
              <a:t>, 1979.</a:t>
            </a:r>
            <a:endParaRPr lang="en-US" sz="2400" dirty="0">
              <a:latin typeface="Helvetica"/>
              <a:cs typeface="Helvetica"/>
            </a:endParaRPr>
          </a:p>
          <a:p>
            <a:endParaRPr lang="en-US" sz="2400" dirty="0"/>
          </a:p>
          <a:p>
            <a:r>
              <a:rPr lang="en-US" sz="2400" dirty="0"/>
              <a:t> </a:t>
            </a:r>
          </a:p>
        </p:txBody>
      </p:sp>
      <p:sp>
        <p:nvSpPr>
          <p:cNvPr id="5"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HISTORY OF NETWORK ANALYSIS</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7" name="TextBox 6"/>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41</a:t>
            </a:fld>
            <a:endParaRPr lang="en-US"/>
          </a:p>
        </p:txBody>
      </p:sp>
    </p:spTree>
    <p:extLst>
      <p:ext uri="{BB962C8B-B14F-4D97-AF65-F5344CB8AC3E}">
        <p14:creationId xmlns:p14="http://schemas.microsoft.com/office/powerpoint/2010/main" val="207423743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952500"/>
            <a:ext cx="5791200" cy="646331"/>
          </a:xfrm>
          <a:prstGeom prst="rect">
            <a:avLst/>
          </a:prstGeom>
          <a:noFill/>
        </p:spPr>
        <p:txBody>
          <a:bodyPr wrap="square" rtlCol="0">
            <a:spAutoFit/>
          </a:bodyPr>
          <a:lstStyle/>
          <a:p>
            <a:r>
              <a:rPr lang="en-US" sz="3600" b="1" dirty="0">
                <a:solidFill>
                  <a:srgbClr val="FF0000"/>
                </a:solidFill>
                <a:latin typeface="Helvetica"/>
                <a:cs typeface="Helvetica"/>
              </a:rPr>
              <a:t>&gt; </a:t>
            </a:r>
            <a:r>
              <a:rPr lang="en-US" sz="3600" b="1" dirty="0">
                <a:latin typeface="Helvetica"/>
                <a:cs typeface="Helvetica"/>
              </a:rPr>
              <a:t>Graph theory </a:t>
            </a:r>
          </a:p>
        </p:txBody>
      </p:sp>
      <p:sp>
        <p:nvSpPr>
          <p:cNvPr id="5"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TOOLS OF MODERN NETWORK THEORY</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6" name="TextBox 5"/>
          <p:cNvSpPr txBox="1"/>
          <p:nvPr/>
        </p:nvSpPr>
        <p:spPr>
          <a:xfrm>
            <a:off x="1174127" y="1598831"/>
            <a:ext cx="5379973" cy="923330"/>
          </a:xfrm>
          <a:prstGeom prst="rect">
            <a:avLst/>
          </a:prstGeom>
          <a:noFill/>
        </p:spPr>
        <p:txBody>
          <a:bodyPr wrap="none" rtlCol="0">
            <a:spAutoFit/>
          </a:bodyPr>
          <a:lstStyle/>
          <a:p>
            <a:pPr lvl="0"/>
            <a:r>
              <a:rPr lang="en-US" sz="3600" b="1" dirty="0">
                <a:solidFill>
                  <a:srgbClr val="FF0000"/>
                </a:solidFill>
                <a:latin typeface="Helvetica"/>
                <a:cs typeface="Helvetica"/>
              </a:rPr>
              <a:t>&gt;</a:t>
            </a:r>
            <a:r>
              <a:rPr lang="en-US" sz="3600" b="1" dirty="0">
                <a:solidFill>
                  <a:prstClr val="black"/>
                </a:solidFill>
                <a:latin typeface="Helvetica"/>
                <a:cs typeface="Helvetica"/>
              </a:rPr>
              <a:t> Social network theory</a:t>
            </a:r>
          </a:p>
          <a:p>
            <a:endParaRPr lang="hu-HU" dirty="0"/>
          </a:p>
        </p:txBody>
      </p:sp>
      <p:sp>
        <p:nvSpPr>
          <p:cNvPr id="7" name="Rectangle 6"/>
          <p:cNvSpPr/>
          <p:nvPr/>
        </p:nvSpPr>
        <p:spPr>
          <a:xfrm>
            <a:off x="1199671" y="2349668"/>
            <a:ext cx="4611058" cy="646331"/>
          </a:xfrm>
          <a:prstGeom prst="rect">
            <a:avLst/>
          </a:prstGeom>
        </p:spPr>
        <p:txBody>
          <a:bodyPr wrap="none">
            <a:spAutoFit/>
          </a:bodyPr>
          <a:lstStyle/>
          <a:p>
            <a:pPr lvl="0"/>
            <a:r>
              <a:rPr lang="en-US" sz="3600" b="1" dirty="0">
                <a:solidFill>
                  <a:srgbClr val="FF0000"/>
                </a:solidFill>
                <a:latin typeface="Helvetica"/>
                <a:cs typeface="Helvetica"/>
              </a:rPr>
              <a:t>&gt;</a:t>
            </a:r>
            <a:r>
              <a:rPr lang="en-US" sz="3600" b="1" dirty="0">
                <a:solidFill>
                  <a:prstClr val="black"/>
                </a:solidFill>
                <a:latin typeface="Helvetica"/>
                <a:cs typeface="Helvetica"/>
              </a:rPr>
              <a:t> Statistical physics </a:t>
            </a:r>
          </a:p>
        </p:txBody>
      </p:sp>
      <p:sp>
        <p:nvSpPr>
          <p:cNvPr id="8" name="Rectangle 7"/>
          <p:cNvSpPr/>
          <p:nvPr/>
        </p:nvSpPr>
        <p:spPr>
          <a:xfrm>
            <a:off x="1206291" y="2995999"/>
            <a:ext cx="4584909" cy="646331"/>
          </a:xfrm>
          <a:prstGeom prst="rect">
            <a:avLst/>
          </a:prstGeom>
        </p:spPr>
        <p:txBody>
          <a:bodyPr wrap="none">
            <a:spAutoFit/>
          </a:bodyPr>
          <a:lstStyle/>
          <a:p>
            <a:pPr lvl="0"/>
            <a:r>
              <a:rPr lang="en-US" sz="3600" b="1" dirty="0">
                <a:solidFill>
                  <a:srgbClr val="FF0000"/>
                </a:solidFill>
                <a:latin typeface="Helvetica"/>
                <a:cs typeface="Helvetica"/>
              </a:rPr>
              <a:t>&gt;</a:t>
            </a:r>
            <a:r>
              <a:rPr lang="en-US" sz="3600" b="1" dirty="0">
                <a:solidFill>
                  <a:prstClr val="black"/>
                </a:solidFill>
                <a:latin typeface="Helvetica"/>
                <a:cs typeface="Helvetica"/>
              </a:rPr>
              <a:t> Computer science </a:t>
            </a:r>
          </a:p>
        </p:txBody>
      </p:sp>
      <p:sp>
        <p:nvSpPr>
          <p:cNvPr id="9" name="Rectangle 8"/>
          <p:cNvSpPr/>
          <p:nvPr/>
        </p:nvSpPr>
        <p:spPr>
          <a:xfrm>
            <a:off x="1219200" y="4236661"/>
            <a:ext cx="2635232" cy="646331"/>
          </a:xfrm>
          <a:prstGeom prst="rect">
            <a:avLst/>
          </a:prstGeom>
        </p:spPr>
        <p:txBody>
          <a:bodyPr wrap="none">
            <a:spAutoFit/>
          </a:bodyPr>
          <a:lstStyle/>
          <a:p>
            <a:pPr lvl="0"/>
            <a:r>
              <a:rPr lang="en-US" sz="3600" b="1" dirty="0">
                <a:solidFill>
                  <a:srgbClr val="FF0000"/>
                </a:solidFill>
                <a:latin typeface="Helvetica"/>
                <a:cs typeface="Helvetica"/>
              </a:rPr>
              <a:t>&gt;</a:t>
            </a:r>
            <a:r>
              <a:rPr lang="en-US" sz="3600" b="1" dirty="0">
                <a:solidFill>
                  <a:prstClr val="black"/>
                </a:solidFill>
                <a:latin typeface="Helvetica"/>
                <a:cs typeface="Helvetica"/>
              </a:rPr>
              <a:t> Statistics</a:t>
            </a:r>
          </a:p>
        </p:txBody>
      </p:sp>
      <p:sp>
        <p:nvSpPr>
          <p:cNvPr id="10" name="Rectangle 9"/>
          <p:cNvSpPr/>
          <p:nvPr/>
        </p:nvSpPr>
        <p:spPr>
          <a:xfrm>
            <a:off x="1219200" y="3590330"/>
            <a:ext cx="2275232" cy="646331"/>
          </a:xfrm>
          <a:prstGeom prst="rect">
            <a:avLst/>
          </a:prstGeom>
        </p:spPr>
        <p:txBody>
          <a:bodyPr wrap="none">
            <a:spAutoFit/>
          </a:bodyPr>
          <a:lstStyle/>
          <a:p>
            <a:pPr lvl="0"/>
            <a:r>
              <a:rPr lang="en-US" sz="3600" b="1" dirty="0">
                <a:solidFill>
                  <a:srgbClr val="FF0000"/>
                </a:solidFill>
                <a:latin typeface="Helvetica"/>
                <a:cs typeface="Helvetica"/>
              </a:rPr>
              <a:t>&gt;</a:t>
            </a:r>
            <a:r>
              <a:rPr lang="en-US" sz="3600" b="1" dirty="0">
                <a:solidFill>
                  <a:prstClr val="black"/>
                </a:solidFill>
                <a:latin typeface="Helvetica"/>
                <a:cs typeface="Helvetica"/>
              </a:rPr>
              <a:t> Biology </a:t>
            </a:r>
          </a:p>
        </p:txBody>
      </p:sp>
      <p:sp>
        <p:nvSpPr>
          <p:cNvPr id="11"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Introduction </a:t>
            </a:r>
            <a:r>
              <a:rPr lang="en-US" sz="600" i="1" dirty="0">
                <a:solidFill>
                  <a:srgbClr val="BFBFBF"/>
                </a:solidFill>
                <a:latin typeface="Helvetica" pitchFamily="36" charset="0"/>
                <a:ea typeface="Helvetica" pitchFamily="36" charset="0"/>
                <a:cs typeface="Helvetica" pitchFamily="36" charset="0"/>
              </a:rPr>
              <a:t> </a:t>
            </a:r>
          </a:p>
        </p:txBody>
      </p:sp>
      <p:sp>
        <p:nvSpPr>
          <p:cNvPr id="2" name="Slide Number Placeholder 1"/>
          <p:cNvSpPr>
            <a:spLocks noGrp="1"/>
          </p:cNvSpPr>
          <p:nvPr>
            <p:ph type="sldNum" sz="quarter" idx="12"/>
          </p:nvPr>
        </p:nvSpPr>
        <p:spPr/>
        <p:txBody>
          <a:bodyPr/>
          <a:lstStyle/>
          <a:p>
            <a:fld id="{54164C0B-8E7D-3349-906C-A97C93723092}" type="slidenum">
              <a:rPr lang="en-US" smtClean="0"/>
              <a:pPr/>
              <a:t>42</a:t>
            </a:fld>
            <a:endParaRPr lang="en-US"/>
          </a:p>
        </p:txBody>
      </p:sp>
    </p:spTree>
    <p:custDataLst>
      <p:tags r:id="rId1"/>
    </p:custDataLst>
    <p:extLst>
      <p:ext uri="{BB962C8B-B14F-4D97-AF65-F5344CB8AC3E}">
        <p14:creationId xmlns:p14="http://schemas.microsoft.com/office/powerpoint/2010/main" val="29462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HISTORY OF NETWORK ANALYSIS</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7" name="TextBox 6"/>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pic>
        <p:nvPicPr>
          <p:cNvPr id="6" name="Picture 5" descr="F-I-CitaER-Granovetter.png"/>
          <p:cNvPicPr>
            <a:picLocks noChangeAspect="1"/>
          </p:cNvPicPr>
          <p:nvPr/>
        </p:nvPicPr>
        <p:blipFill>
          <a:blip r:embed="rId3"/>
          <a:stretch>
            <a:fillRect/>
          </a:stretch>
        </p:blipFill>
        <p:spPr>
          <a:xfrm>
            <a:off x="1670497" y="797189"/>
            <a:ext cx="5803005" cy="4120621"/>
          </a:xfrm>
          <a:prstGeom prst="rect">
            <a:avLst/>
          </a:prstGeom>
        </p:spPr>
      </p:pic>
      <p:sp>
        <p:nvSpPr>
          <p:cNvPr id="2" name="Slide Number Placeholder 1"/>
          <p:cNvSpPr>
            <a:spLocks noGrp="1"/>
          </p:cNvSpPr>
          <p:nvPr>
            <p:ph type="sldNum" sz="quarter" idx="12"/>
          </p:nvPr>
        </p:nvSpPr>
        <p:spPr/>
        <p:txBody>
          <a:bodyPr/>
          <a:lstStyle/>
          <a:p>
            <a:fld id="{54164C0B-8E7D-3349-906C-A97C93723092}" type="slidenum">
              <a:rPr lang="en-US" smtClean="0"/>
              <a:pPr/>
              <a:t>43</a:t>
            </a:fld>
            <a:endParaRPr lang="en-US"/>
          </a:p>
        </p:txBody>
      </p:sp>
    </p:spTree>
    <p:extLst>
      <p:ext uri="{BB962C8B-B14F-4D97-AF65-F5344CB8AC3E}">
        <p14:creationId xmlns:p14="http://schemas.microsoft.com/office/powerpoint/2010/main" val="148900809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134225"/>
            <a:ext cx="9144000" cy="2123658"/>
          </a:xfrm>
          <a:prstGeom prst="rect">
            <a:avLst/>
          </a:prstGeom>
          <a:noFill/>
        </p:spPr>
        <p:txBody>
          <a:bodyPr wrap="square" rtlCol="0">
            <a:spAutoFit/>
          </a:bodyPr>
          <a:lstStyle/>
          <a:p>
            <a:pPr algn="ctr"/>
            <a:r>
              <a:rPr lang="en-US" sz="4400" dirty="0"/>
              <a:t>THE CHARACTERISTICS OF NETWORK SCIENCE </a:t>
            </a:r>
          </a:p>
          <a:p>
            <a:pPr algn="ctr"/>
            <a:endParaRPr lang="hu-HU" sz="4400" b="1" dirty="0">
              <a:solidFill>
                <a:srgbClr val="FF0000"/>
              </a:solidFill>
              <a:latin typeface="Helvetica"/>
              <a:cs typeface="Helvetica"/>
            </a:endParaRPr>
          </a:p>
        </p:txBody>
      </p: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Helvetica" pitchFamily="36" charset="0"/>
                <a:ea typeface="Helvetica" pitchFamily="36" charset="0"/>
                <a:cs typeface="Helvetica" pitchFamily="36" charset="0"/>
              </a:rPr>
              <a:t>Section 6					</a:t>
            </a:r>
            <a:endParaRPr lang="en-US" sz="1600" dirty="0">
              <a:solidFill>
                <a:srgbClr val="FFFFFF"/>
              </a:solidFill>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4" name="TextBox 3"/>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44</a:t>
            </a:fld>
            <a:endParaRPr lang="en-US"/>
          </a:p>
        </p:txBody>
      </p:sp>
    </p:spTree>
    <p:extLst>
      <p:ext uri="{BB962C8B-B14F-4D97-AF65-F5344CB8AC3E}">
        <p14:creationId xmlns:p14="http://schemas.microsoft.com/office/powerpoint/2010/main" val="57348401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87441"/>
            <a:ext cx="9144000" cy="523220"/>
          </a:xfrm>
          <a:prstGeom prst="rect">
            <a:avLst/>
          </a:prstGeom>
          <a:noFill/>
        </p:spPr>
        <p:txBody>
          <a:bodyPr wrap="square" rtlCol="0">
            <a:spAutoFit/>
          </a:bodyPr>
          <a:lstStyle/>
          <a:p>
            <a:pPr algn="ctr"/>
            <a:r>
              <a:rPr lang="en-US" sz="2800" b="1" i="1" dirty="0">
                <a:solidFill>
                  <a:srgbClr val="FF0000"/>
                </a:solidFill>
                <a:latin typeface="Helvetica"/>
                <a:cs typeface="Helvetica"/>
              </a:rPr>
              <a:t>Interdisciplinary</a:t>
            </a:r>
            <a:r>
              <a:rPr lang="en-US" sz="2800" b="1" dirty="0">
                <a:solidFill>
                  <a:srgbClr val="FF0000"/>
                </a:solidFill>
                <a:latin typeface="Helvetica"/>
                <a:cs typeface="Helvetica"/>
              </a:rPr>
              <a:t> </a:t>
            </a:r>
          </a:p>
        </p:txBody>
      </p:sp>
      <p:sp>
        <p:nvSpPr>
          <p:cNvPr id="5" name="TextBox 4"/>
          <p:cNvSpPr txBox="1"/>
          <p:nvPr/>
        </p:nvSpPr>
        <p:spPr>
          <a:xfrm>
            <a:off x="1" y="2928660"/>
            <a:ext cx="9143999" cy="523220"/>
          </a:xfrm>
          <a:prstGeom prst="rect">
            <a:avLst/>
          </a:prstGeom>
          <a:noFill/>
        </p:spPr>
        <p:txBody>
          <a:bodyPr wrap="square" rtlCol="0">
            <a:spAutoFit/>
          </a:bodyPr>
          <a:lstStyle/>
          <a:p>
            <a:pPr algn="ctr"/>
            <a:r>
              <a:rPr lang="en-US" sz="2800" b="1" i="1" dirty="0">
                <a:solidFill>
                  <a:srgbClr val="BFBFBF"/>
                </a:solidFill>
                <a:latin typeface="Helvetica"/>
                <a:cs typeface="Helvetica"/>
              </a:rPr>
              <a:t>Quantitative and Mathematical </a:t>
            </a:r>
          </a:p>
        </p:txBody>
      </p:sp>
      <p:sp>
        <p:nvSpPr>
          <p:cNvPr id="6" name="TextBox 5"/>
          <p:cNvSpPr txBox="1"/>
          <p:nvPr/>
        </p:nvSpPr>
        <p:spPr>
          <a:xfrm>
            <a:off x="0" y="3858280"/>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Computational</a:t>
            </a:r>
            <a:r>
              <a:rPr lang="en-US" sz="2800" b="1" dirty="0">
                <a:solidFill>
                  <a:srgbClr val="BFBFBF"/>
                </a:solidFill>
              </a:rPr>
              <a:t> </a:t>
            </a:r>
          </a:p>
        </p:txBody>
      </p:sp>
      <p:sp>
        <p:nvSpPr>
          <p:cNvPr id="7" name="TextBox 6"/>
          <p:cNvSpPr txBox="1"/>
          <p:nvPr/>
        </p:nvSpPr>
        <p:spPr>
          <a:xfrm>
            <a:off x="1" y="2037140"/>
            <a:ext cx="9144000" cy="523220"/>
          </a:xfrm>
          <a:prstGeom prst="rect">
            <a:avLst/>
          </a:prstGeom>
          <a:noFill/>
        </p:spPr>
        <p:txBody>
          <a:bodyPr wrap="square" rtlCol="0">
            <a:spAutoFit/>
          </a:bodyPr>
          <a:lstStyle/>
          <a:p>
            <a:pPr algn="ctr"/>
            <a:r>
              <a:rPr lang="en-US" sz="2800" b="1" i="1" dirty="0">
                <a:solidFill>
                  <a:schemeClr val="bg1">
                    <a:lumMod val="75000"/>
                  </a:schemeClr>
                </a:solidFill>
                <a:latin typeface="Helvetica"/>
                <a:cs typeface="Helvetica"/>
              </a:rPr>
              <a:t>Empirical</a:t>
            </a:r>
          </a:p>
        </p:txBody>
      </p:sp>
      <p:sp>
        <p:nvSpPr>
          <p:cNvPr id="8" name="TextBox 7"/>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9"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CHARACTERISTICS OF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45</a:t>
            </a:fld>
            <a:endParaRPr lang="en-US"/>
          </a:p>
        </p:txBody>
      </p:sp>
    </p:spTree>
    <p:extLst>
      <p:ext uri="{BB962C8B-B14F-4D97-AF65-F5344CB8AC3E}">
        <p14:creationId xmlns:p14="http://schemas.microsoft.com/office/powerpoint/2010/main" val="236687859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87441"/>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Interdisciplinary</a:t>
            </a:r>
            <a:r>
              <a:rPr lang="en-US" sz="2800" b="1" dirty="0">
                <a:solidFill>
                  <a:srgbClr val="BFBFBF"/>
                </a:solidFill>
                <a:latin typeface="Helvetica"/>
                <a:cs typeface="Helvetica"/>
              </a:rPr>
              <a:t> </a:t>
            </a:r>
          </a:p>
        </p:txBody>
      </p:sp>
      <p:sp>
        <p:nvSpPr>
          <p:cNvPr id="5" name="TextBox 4"/>
          <p:cNvSpPr txBox="1"/>
          <p:nvPr/>
        </p:nvSpPr>
        <p:spPr>
          <a:xfrm>
            <a:off x="1" y="2928660"/>
            <a:ext cx="9143999" cy="523220"/>
          </a:xfrm>
          <a:prstGeom prst="rect">
            <a:avLst/>
          </a:prstGeom>
          <a:noFill/>
        </p:spPr>
        <p:txBody>
          <a:bodyPr wrap="square" rtlCol="0">
            <a:spAutoFit/>
          </a:bodyPr>
          <a:lstStyle/>
          <a:p>
            <a:pPr algn="ctr"/>
            <a:r>
              <a:rPr lang="en-US" sz="2800" b="1" i="1" dirty="0">
                <a:solidFill>
                  <a:srgbClr val="BFBFBF"/>
                </a:solidFill>
                <a:latin typeface="Helvetica"/>
                <a:cs typeface="Helvetica"/>
              </a:rPr>
              <a:t>Quantitative and Mathematical </a:t>
            </a:r>
          </a:p>
        </p:txBody>
      </p:sp>
      <p:sp>
        <p:nvSpPr>
          <p:cNvPr id="6" name="TextBox 5"/>
          <p:cNvSpPr txBox="1"/>
          <p:nvPr/>
        </p:nvSpPr>
        <p:spPr>
          <a:xfrm>
            <a:off x="0" y="3858280"/>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Computational</a:t>
            </a:r>
            <a:r>
              <a:rPr lang="en-US" sz="2800" b="1" dirty="0">
                <a:solidFill>
                  <a:srgbClr val="BFBFBF"/>
                </a:solidFill>
              </a:rPr>
              <a:t> </a:t>
            </a:r>
          </a:p>
        </p:txBody>
      </p:sp>
      <p:sp>
        <p:nvSpPr>
          <p:cNvPr id="7" name="TextBox 6"/>
          <p:cNvSpPr txBox="1"/>
          <p:nvPr/>
        </p:nvSpPr>
        <p:spPr>
          <a:xfrm>
            <a:off x="1" y="2037140"/>
            <a:ext cx="9144000" cy="523220"/>
          </a:xfrm>
          <a:prstGeom prst="rect">
            <a:avLst/>
          </a:prstGeom>
          <a:noFill/>
        </p:spPr>
        <p:txBody>
          <a:bodyPr wrap="square" rtlCol="0">
            <a:spAutoFit/>
          </a:bodyPr>
          <a:lstStyle/>
          <a:p>
            <a:pPr algn="ctr"/>
            <a:r>
              <a:rPr lang="en-US" sz="2800" b="1" i="1" dirty="0">
                <a:solidFill>
                  <a:srgbClr val="FF0000"/>
                </a:solidFill>
                <a:latin typeface="Helvetica"/>
                <a:cs typeface="Helvetica"/>
              </a:rPr>
              <a:t>Empirical, data driven</a:t>
            </a:r>
          </a:p>
        </p:txBody>
      </p:sp>
      <p:sp>
        <p:nvSpPr>
          <p:cNvPr id="8" name="TextBox 7"/>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9"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CHARACTERISTICS OF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46</a:t>
            </a:fld>
            <a:endParaRPr lang="en-US"/>
          </a:p>
        </p:txBody>
      </p:sp>
    </p:spTree>
    <p:extLst>
      <p:ext uri="{BB962C8B-B14F-4D97-AF65-F5344CB8AC3E}">
        <p14:creationId xmlns:p14="http://schemas.microsoft.com/office/powerpoint/2010/main" val="54760321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87441"/>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Interdisciplinary</a:t>
            </a:r>
            <a:r>
              <a:rPr lang="en-US" sz="2800" b="1" dirty="0">
                <a:solidFill>
                  <a:srgbClr val="BFBFBF"/>
                </a:solidFill>
                <a:latin typeface="Helvetica"/>
                <a:cs typeface="Helvetica"/>
              </a:rPr>
              <a:t> </a:t>
            </a:r>
          </a:p>
        </p:txBody>
      </p:sp>
      <p:sp>
        <p:nvSpPr>
          <p:cNvPr id="5" name="TextBox 4"/>
          <p:cNvSpPr txBox="1"/>
          <p:nvPr/>
        </p:nvSpPr>
        <p:spPr>
          <a:xfrm>
            <a:off x="1" y="2928660"/>
            <a:ext cx="9143999" cy="523220"/>
          </a:xfrm>
          <a:prstGeom prst="rect">
            <a:avLst/>
          </a:prstGeom>
          <a:noFill/>
        </p:spPr>
        <p:txBody>
          <a:bodyPr wrap="square" rtlCol="0">
            <a:spAutoFit/>
          </a:bodyPr>
          <a:lstStyle/>
          <a:p>
            <a:pPr algn="ctr"/>
            <a:r>
              <a:rPr lang="en-US" sz="2800" b="1" i="1" dirty="0">
                <a:solidFill>
                  <a:srgbClr val="FF0000"/>
                </a:solidFill>
                <a:latin typeface="Helvetica"/>
                <a:cs typeface="Helvetica"/>
              </a:rPr>
              <a:t>Quantitative and Mathematical </a:t>
            </a:r>
          </a:p>
        </p:txBody>
      </p:sp>
      <p:sp>
        <p:nvSpPr>
          <p:cNvPr id="6" name="TextBox 5"/>
          <p:cNvSpPr txBox="1"/>
          <p:nvPr/>
        </p:nvSpPr>
        <p:spPr>
          <a:xfrm>
            <a:off x="0" y="3858280"/>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Computational</a:t>
            </a:r>
            <a:r>
              <a:rPr lang="en-US" sz="2800" b="1" dirty="0">
                <a:solidFill>
                  <a:srgbClr val="BFBFBF"/>
                </a:solidFill>
              </a:rPr>
              <a:t> </a:t>
            </a:r>
          </a:p>
        </p:txBody>
      </p:sp>
      <p:sp>
        <p:nvSpPr>
          <p:cNvPr id="7" name="TextBox 6"/>
          <p:cNvSpPr txBox="1"/>
          <p:nvPr/>
        </p:nvSpPr>
        <p:spPr>
          <a:xfrm>
            <a:off x="1" y="2037140"/>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Empirical</a:t>
            </a:r>
          </a:p>
        </p:txBody>
      </p:sp>
      <p:sp>
        <p:nvSpPr>
          <p:cNvPr id="8" name="TextBox 7"/>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9"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CHARACTERISTICS OF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47</a:t>
            </a:fld>
            <a:endParaRPr lang="en-US"/>
          </a:p>
        </p:txBody>
      </p:sp>
    </p:spTree>
    <p:extLst>
      <p:ext uri="{BB962C8B-B14F-4D97-AF65-F5344CB8AC3E}">
        <p14:creationId xmlns:p14="http://schemas.microsoft.com/office/powerpoint/2010/main" val="418069093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87441"/>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Interdisciplinary</a:t>
            </a:r>
            <a:r>
              <a:rPr lang="en-US" sz="2800" b="1" dirty="0">
                <a:solidFill>
                  <a:srgbClr val="BFBFBF"/>
                </a:solidFill>
                <a:latin typeface="Helvetica"/>
                <a:cs typeface="Helvetica"/>
              </a:rPr>
              <a:t> </a:t>
            </a:r>
          </a:p>
        </p:txBody>
      </p:sp>
      <p:sp>
        <p:nvSpPr>
          <p:cNvPr id="5" name="TextBox 4"/>
          <p:cNvSpPr txBox="1"/>
          <p:nvPr/>
        </p:nvSpPr>
        <p:spPr>
          <a:xfrm>
            <a:off x="1" y="2928660"/>
            <a:ext cx="9143999" cy="523220"/>
          </a:xfrm>
          <a:prstGeom prst="rect">
            <a:avLst/>
          </a:prstGeom>
          <a:noFill/>
        </p:spPr>
        <p:txBody>
          <a:bodyPr wrap="square" rtlCol="0">
            <a:spAutoFit/>
          </a:bodyPr>
          <a:lstStyle/>
          <a:p>
            <a:pPr algn="ctr"/>
            <a:r>
              <a:rPr lang="en-US" sz="2800" b="1" i="1" dirty="0">
                <a:solidFill>
                  <a:srgbClr val="BFBFBF"/>
                </a:solidFill>
                <a:latin typeface="Helvetica"/>
                <a:cs typeface="Helvetica"/>
              </a:rPr>
              <a:t>Quantitative and Mathematical </a:t>
            </a:r>
          </a:p>
        </p:txBody>
      </p:sp>
      <p:sp>
        <p:nvSpPr>
          <p:cNvPr id="6" name="TextBox 5"/>
          <p:cNvSpPr txBox="1"/>
          <p:nvPr/>
        </p:nvSpPr>
        <p:spPr>
          <a:xfrm>
            <a:off x="0" y="3858280"/>
            <a:ext cx="9144000" cy="523220"/>
          </a:xfrm>
          <a:prstGeom prst="rect">
            <a:avLst/>
          </a:prstGeom>
          <a:noFill/>
        </p:spPr>
        <p:txBody>
          <a:bodyPr wrap="square" rtlCol="0">
            <a:spAutoFit/>
          </a:bodyPr>
          <a:lstStyle/>
          <a:p>
            <a:pPr algn="ctr"/>
            <a:r>
              <a:rPr lang="en-US" sz="2800" b="1" i="1" dirty="0">
                <a:solidFill>
                  <a:srgbClr val="FF0000"/>
                </a:solidFill>
                <a:latin typeface="Helvetica"/>
                <a:cs typeface="Helvetica"/>
              </a:rPr>
              <a:t>Computational</a:t>
            </a:r>
            <a:r>
              <a:rPr lang="en-US" sz="2800" b="1" dirty="0">
                <a:solidFill>
                  <a:srgbClr val="3366FF"/>
                </a:solidFill>
              </a:rPr>
              <a:t> </a:t>
            </a:r>
          </a:p>
        </p:txBody>
      </p:sp>
      <p:sp>
        <p:nvSpPr>
          <p:cNvPr id="7" name="TextBox 6"/>
          <p:cNvSpPr txBox="1"/>
          <p:nvPr/>
        </p:nvSpPr>
        <p:spPr>
          <a:xfrm>
            <a:off x="1" y="2037140"/>
            <a:ext cx="9144000" cy="523220"/>
          </a:xfrm>
          <a:prstGeom prst="rect">
            <a:avLst/>
          </a:prstGeom>
          <a:noFill/>
        </p:spPr>
        <p:txBody>
          <a:bodyPr wrap="square" rtlCol="0">
            <a:spAutoFit/>
          </a:bodyPr>
          <a:lstStyle/>
          <a:p>
            <a:pPr algn="ctr"/>
            <a:r>
              <a:rPr lang="en-US" sz="2800" b="1" i="1" dirty="0">
                <a:solidFill>
                  <a:srgbClr val="BFBFBF"/>
                </a:solidFill>
                <a:latin typeface="Helvetica"/>
                <a:cs typeface="Helvetica"/>
              </a:rPr>
              <a:t>Empirical</a:t>
            </a:r>
          </a:p>
        </p:txBody>
      </p:sp>
      <p:sp>
        <p:nvSpPr>
          <p:cNvPr id="8" name="TextBox 7"/>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9"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CHARACTERISTICS OF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48</a:t>
            </a:fld>
            <a:endParaRPr lang="en-US"/>
          </a:p>
        </p:txBody>
      </p:sp>
    </p:spTree>
    <p:extLst>
      <p:ext uri="{BB962C8B-B14F-4D97-AF65-F5344CB8AC3E}">
        <p14:creationId xmlns:p14="http://schemas.microsoft.com/office/powerpoint/2010/main" val="211470412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134225"/>
            <a:ext cx="9144000" cy="2123658"/>
          </a:xfrm>
          <a:prstGeom prst="rect">
            <a:avLst/>
          </a:prstGeom>
          <a:noFill/>
        </p:spPr>
        <p:txBody>
          <a:bodyPr wrap="square" rtlCol="0">
            <a:spAutoFit/>
          </a:bodyPr>
          <a:lstStyle/>
          <a:p>
            <a:pPr algn="ctr"/>
            <a:r>
              <a:rPr lang="en-US" sz="4400" dirty="0"/>
              <a:t>THE IMPACT OF NETWORK SCIENCE </a:t>
            </a:r>
          </a:p>
          <a:p>
            <a:pPr algn="ctr"/>
            <a:endParaRPr lang="hu-HU" sz="4400" b="1" dirty="0">
              <a:solidFill>
                <a:srgbClr val="FF0000"/>
              </a:solidFill>
              <a:latin typeface="Helvetica"/>
              <a:cs typeface="Helvetica"/>
            </a:endParaRPr>
          </a:p>
        </p:txBody>
      </p: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Helvetica" pitchFamily="36" charset="0"/>
                <a:ea typeface="Helvetica" pitchFamily="36" charset="0"/>
                <a:cs typeface="Helvetica" pitchFamily="36" charset="0"/>
              </a:rPr>
              <a:t>Section 7					</a:t>
            </a:r>
            <a:endParaRPr lang="en-US" sz="1600" dirty="0">
              <a:solidFill>
                <a:srgbClr val="FFFFFF"/>
              </a:solidFill>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4" name="TextBox 3"/>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49</a:t>
            </a:fld>
            <a:endParaRPr lang="en-US"/>
          </a:p>
        </p:txBody>
      </p:sp>
    </p:spTree>
    <p:extLst>
      <p:ext uri="{BB962C8B-B14F-4D97-AF65-F5344CB8AC3E}">
        <p14:creationId xmlns:p14="http://schemas.microsoft.com/office/powerpoint/2010/main" val="2391792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7749"/>
            <a:ext cx="9144000" cy="5909310"/>
          </a:xfrm>
          <a:prstGeom prst="rect">
            <a:avLst/>
          </a:prstGeom>
          <a:noFill/>
        </p:spPr>
        <p:txBody>
          <a:bodyPr wrap="square" rtlCol="0">
            <a:spAutoFit/>
          </a:bodyPr>
          <a:lstStyle/>
          <a:p>
            <a:pPr algn="ctr"/>
            <a:r>
              <a:rPr lang="en-US" b="1" dirty="0">
                <a:solidFill>
                  <a:srgbClr val="C00000"/>
                </a:solidFill>
              </a:rPr>
              <a:t>Grading Criteria</a:t>
            </a:r>
          </a:p>
          <a:p>
            <a:r>
              <a:rPr lang="en-US" dirty="0"/>
              <a:t> </a:t>
            </a:r>
          </a:p>
          <a:p>
            <a:pPr algn="ctr"/>
            <a:r>
              <a:rPr lang="en-US" b="1" dirty="0"/>
              <a:t>Graduates:</a:t>
            </a:r>
            <a:r>
              <a:rPr lang="en-US" dirty="0"/>
              <a:t> </a:t>
            </a:r>
          </a:p>
          <a:p>
            <a:endParaRPr lang="en-US" dirty="0"/>
          </a:p>
          <a:p>
            <a:r>
              <a:rPr lang="en-US" dirty="0"/>
              <a:t>Students will choose a topic for research and presentation either from the list of the seminal papers, or from their own current work, and approved by the instructor </a:t>
            </a:r>
            <a:r>
              <a:rPr lang="en-US" sz="1800" dirty="0">
                <a:effectLst/>
                <a:latin typeface="Calibri" panose="020F0502020204030204" pitchFamily="34" charset="0"/>
                <a:ea typeface="Times New Roman" panose="02020603050405020304" pitchFamily="18" charset="0"/>
              </a:rPr>
              <a:t>during the first two weeks of the class. </a:t>
            </a:r>
          </a:p>
          <a:p>
            <a:endParaRPr lang="en-US" dirty="0">
              <a:latin typeface="Calibri" panose="020F0502020204030204" pitchFamily="34"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Around 6</a:t>
            </a:r>
            <a:r>
              <a:rPr lang="en-US" sz="1800" baseline="30000" dirty="0">
                <a:effectLst/>
                <a:latin typeface="Calibri" panose="020F0502020204030204" pitchFamily="34" charset="0"/>
                <a:ea typeface="Times New Roman" panose="02020603050405020304" pitchFamily="18" charset="0"/>
              </a:rPr>
              <a:t>th</a:t>
            </a:r>
            <a:r>
              <a:rPr lang="en-US" sz="1800" dirty="0">
                <a:effectLst/>
                <a:latin typeface="Calibri" panose="020F0502020204030204" pitchFamily="34" charset="0"/>
                <a:ea typeface="Times New Roman" panose="02020603050405020304" pitchFamily="18" charset="0"/>
              </a:rPr>
              <a:t> week of the course, the research plan will be due of 3-5 pages defining the project part of the presentation on which research will be based (20%).</a:t>
            </a:r>
          </a:p>
          <a:p>
            <a:endParaRPr lang="en-US" dirty="0">
              <a:latin typeface="Calibri" panose="020F0502020204030204" pitchFamily="34"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The 45 min presentation of the length of typical </a:t>
            </a:r>
            <a:r>
              <a:rPr lang="en-US" dirty="0">
                <a:latin typeface="Calibri" panose="020F0502020204030204" pitchFamily="34" charset="0"/>
                <a:ea typeface="Times New Roman" panose="02020603050405020304" pitchFamily="18" charset="0"/>
              </a:rPr>
              <a:t>research length, followed by 5 min discussion </a:t>
            </a:r>
            <a:r>
              <a:rPr lang="en-US" sz="1800" dirty="0">
                <a:effectLst/>
                <a:latin typeface="Calibri" panose="020F0502020204030204" pitchFamily="34" charset="0"/>
                <a:ea typeface="Times New Roman" panose="02020603050405020304" pitchFamily="18" charset="0"/>
              </a:rPr>
              <a:t>will be due to be presented and delivered starting at the end of October (50%).</a:t>
            </a:r>
          </a:p>
          <a:p>
            <a:endParaRPr lang="en-US" dirty="0">
              <a:latin typeface="Calibri" panose="020F0502020204030204" pitchFamily="34"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A written report of 8-12 pages due at the last class (20%). The remaining 10% of the grade will be assigned based on participation in discussions of the presentations.</a:t>
            </a:r>
          </a:p>
          <a:p>
            <a:endParaRPr lang="en-US" dirty="0"/>
          </a:p>
          <a:p>
            <a:r>
              <a:rPr lang="en-US" b="1" dirty="0"/>
              <a:t>Grade range for both graduates and undergraduates:</a:t>
            </a:r>
            <a:r>
              <a:rPr lang="en-US" dirty="0"/>
              <a:t> </a:t>
            </a:r>
          </a:p>
          <a:p>
            <a:r>
              <a:rPr lang="en-US" dirty="0"/>
              <a:t>A 96. A- 91, B 85, B- 80, C 70, C- 60, F &lt;60. </a:t>
            </a:r>
          </a:p>
          <a:p>
            <a:endParaRPr lang="en-US" dirty="0"/>
          </a:p>
          <a:p>
            <a:endParaRPr lang="en-US" b="1" dirty="0">
              <a:solidFill>
                <a:srgbClr val="C00000"/>
              </a:solidFill>
            </a:endParaRPr>
          </a:p>
        </p:txBody>
      </p:sp>
      <p:sp>
        <p:nvSpPr>
          <p:cNvPr id="4" name="Slide Number Placeholder 3"/>
          <p:cNvSpPr>
            <a:spLocks noGrp="1"/>
          </p:cNvSpPr>
          <p:nvPr>
            <p:ph type="sldNum" sz="quarter" idx="12"/>
          </p:nvPr>
        </p:nvSpPr>
        <p:spPr/>
        <p:txBody>
          <a:bodyPr/>
          <a:lstStyle/>
          <a:p>
            <a:fld id="{643B6938-699C-734A-AADA-439B90F52D3B}" type="slidenum">
              <a:rPr lang="en-US" smtClean="0"/>
              <a:pPr/>
              <a:t>5</a:t>
            </a:fld>
            <a:endParaRPr lang="en-US"/>
          </a:p>
        </p:txBody>
      </p:sp>
    </p:spTree>
    <p:extLst>
      <p:ext uri="{BB962C8B-B14F-4D97-AF65-F5344CB8AC3E}">
        <p14:creationId xmlns:p14="http://schemas.microsoft.com/office/powerpoint/2010/main" val="29532687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2" y="1309449"/>
            <a:ext cx="7772399" cy="4431983"/>
          </a:xfrm>
          <a:prstGeom prst="rect">
            <a:avLst/>
          </a:prstGeom>
          <a:noFill/>
        </p:spPr>
        <p:txBody>
          <a:bodyPr wrap="square" rtlCol="0">
            <a:spAutoFit/>
          </a:bodyPr>
          <a:lstStyle/>
          <a:p>
            <a:endParaRPr lang="en-US" sz="1000" dirty="0">
              <a:latin typeface="Helvetica"/>
              <a:cs typeface="Helvetica"/>
            </a:endParaRPr>
          </a:p>
          <a:p>
            <a:r>
              <a:rPr lang="en-US" sz="2000" dirty="0">
                <a:latin typeface="Helvetica"/>
                <a:cs typeface="Helvetica"/>
              </a:rPr>
              <a:t>-</a:t>
            </a:r>
            <a:r>
              <a:rPr lang="en-US" sz="2000" b="1" dirty="0">
                <a:solidFill>
                  <a:srgbClr val="FF0000"/>
                </a:solidFill>
                <a:latin typeface="Helvetica"/>
                <a:cs typeface="Helvetica"/>
              </a:rPr>
              <a:t>electron microscope </a:t>
            </a:r>
            <a:r>
              <a:rPr lang="en-US" sz="3000" dirty="0">
                <a:latin typeface="Helvetica"/>
                <a:cs typeface="Helvetica"/>
              </a:rPr>
              <a:t>1931</a:t>
            </a:r>
          </a:p>
          <a:p>
            <a:r>
              <a:rPr lang="en-US" sz="2000" dirty="0">
                <a:latin typeface="Helvetica"/>
                <a:cs typeface="Helvetica"/>
              </a:rPr>
              <a:t>-</a:t>
            </a:r>
            <a:r>
              <a:rPr lang="en-US" sz="2000" b="1" dirty="0">
                <a:solidFill>
                  <a:srgbClr val="FF0000"/>
                </a:solidFill>
                <a:latin typeface="Helvetica"/>
                <a:cs typeface="Helvetica"/>
              </a:rPr>
              <a:t>transistor</a:t>
            </a:r>
            <a:r>
              <a:rPr lang="en-US" sz="2000" b="1" dirty="0">
                <a:latin typeface="Helvetica"/>
                <a:cs typeface="Helvetica"/>
              </a:rPr>
              <a:t> </a:t>
            </a:r>
            <a:r>
              <a:rPr lang="en-US" sz="3000" dirty="0">
                <a:latin typeface="Helvetica"/>
                <a:cs typeface="Helvetica"/>
              </a:rPr>
              <a:t>1947</a:t>
            </a:r>
          </a:p>
          <a:p>
            <a:r>
              <a:rPr lang="en-US" sz="2000" dirty="0">
                <a:latin typeface="Helvetica"/>
                <a:cs typeface="Helvetica"/>
              </a:rPr>
              <a:t>-</a:t>
            </a:r>
            <a:r>
              <a:rPr lang="en-US" sz="2000" b="1" dirty="0">
                <a:solidFill>
                  <a:srgbClr val="FF0000"/>
                </a:solidFill>
                <a:latin typeface="Helvetica"/>
                <a:cs typeface="Helvetica"/>
              </a:rPr>
              <a:t>laser</a:t>
            </a:r>
            <a:r>
              <a:rPr lang="en-US" sz="2000" b="1" dirty="0">
                <a:latin typeface="Helvetica"/>
                <a:cs typeface="Helvetica"/>
              </a:rPr>
              <a:t> </a:t>
            </a:r>
            <a:r>
              <a:rPr lang="en-US" sz="3000" dirty="0">
                <a:latin typeface="Helvetica"/>
                <a:cs typeface="Helvetica"/>
              </a:rPr>
              <a:t>1957</a:t>
            </a:r>
          </a:p>
          <a:p>
            <a:r>
              <a:rPr lang="en-US" sz="2000" dirty="0">
                <a:solidFill>
                  <a:srgbClr val="000000"/>
                </a:solidFill>
                <a:latin typeface="Helvetica"/>
                <a:cs typeface="Helvetica"/>
              </a:rPr>
              <a:t>-</a:t>
            </a:r>
            <a:r>
              <a:rPr lang="en-US" sz="2000" b="1" dirty="0">
                <a:solidFill>
                  <a:srgbClr val="FF0000"/>
                </a:solidFill>
                <a:latin typeface="Helvetica"/>
                <a:cs typeface="Helvetica"/>
              </a:rPr>
              <a:t>magnetic resonance imaging </a:t>
            </a:r>
            <a:r>
              <a:rPr lang="en-US" sz="3000" dirty="0">
                <a:latin typeface="Helvetica"/>
                <a:cs typeface="Helvetica"/>
              </a:rPr>
              <a:t>1973</a:t>
            </a:r>
          </a:p>
          <a:p>
            <a:r>
              <a:rPr lang="en-US" sz="2000" dirty="0">
                <a:solidFill>
                  <a:srgbClr val="000000"/>
                </a:solidFill>
                <a:latin typeface="Helvetica"/>
                <a:cs typeface="Helvetica"/>
              </a:rPr>
              <a:t>-</a:t>
            </a:r>
            <a:r>
              <a:rPr lang="en-US" sz="2000" b="1" dirty="0">
                <a:solidFill>
                  <a:srgbClr val="FF0000"/>
                </a:solidFill>
                <a:latin typeface="Helvetica"/>
                <a:cs typeface="Helvetica"/>
              </a:rPr>
              <a:t>quantum computing </a:t>
            </a:r>
            <a:r>
              <a:rPr lang="en-US" sz="3000" dirty="0">
                <a:latin typeface="Helvetica"/>
                <a:cs typeface="Helvetica"/>
              </a:rPr>
              <a:t>2015</a:t>
            </a:r>
          </a:p>
          <a:p>
            <a:endParaRPr lang="en-US" sz="2400" dirty="0">
              <a:latin typeface="Helvetica"/>
              <a:cs typeface="Helvetica"/>
            </a:endParaRPr>
          </a:p>
          <a:p>
            <a:r>
              <a:rPr lang="en-US" sz="2400" dirty="0">
                <a:latin typeface="Helvetica"/>
                <a:cs typeface="Helvetica"/>
              </a:rPr>
              <a:t>Much of modern </a:t>
            </a:r>
            <a:r>
              <a:rPr lang="en-US" sz="2400" b="1" dirty="0">
                <a:latin typeface="Helvetica"/>
                <a:cs typeface="Helvetica"/>
              </a:rPr>
              <a:t>technology </a:t>
            </a:r>
            <a:r>
              <a:rPr lang="en-US" sz="2400" dirty="0">
                <a:latin typeface="Helvetica"/>
                <a:cs typeface="Helvetica"/>
              </a:rPr>
              <a:t>operates at a scale where quantum effects are significant.</a:t>
            </a:r>
          </a:p>
          <a:p>
            <a:endParaRPr lang="en-US" sz="3000" dirty="0">
              <a:latin typeface="Helvetica"/>
              <a:cs typeface="Helvetica"/>
            </a:endParaRPr>
          </a:p>
          <a:p>
            <a:endParaRPr lang="en-US" sz="2000" dirty="0">
              <a:latin typeface="Helvetica"/>
              <a:cs typeface="Helvetica"/>
            </a:endParaRPr>
          </a:p>
        </p:txBody>
      </p:sp>
      <p:sp>
        <p:nvSpPr>
          <p:cNvPr id="5" name="TextBox 4"/>
          <p:cNvSpPr txBox="1"/>
          <p:nvPr/>
        </p:nvSpPr>
        <p:spPr>
          <a:xfrm>
            <a:off x="304800" y="952500"/>
            <a:ext cx="4495066" cy="615553"/>
          </a:xfrm>
          <a:prstGeom prst="rect">
            <a:avLst/>
          </a:prstGeom>
          <a:noFill/>
        </p:spPr>
        <p:txBody>
          <a:bodyPr wrap="none" rtlCol="0">
            <a:spAutoFit/>
          </a:bodyPr>
          <a:lstStyle/>
          <a:p>
            <a:r>
              <a:rPr lang="hu-HU" sz="2800" b="1" dirty="0">
                <a:latin typeface="Helvetica"/>
                <a:cs typeface="Helvetica"/>
              </a:rPr>
              <a:t>Quantum</a:t>
            </a:r>
            <a:r>
              <a:rPr lang="hu-HU" sz="2800" b="1" dirty="0"/>
              <a:t> Mechanics: </a:t>
            </a:r>
            <a:r>
              <a:rPr lang="hu-HU" sz="3400" b="1" dirty="0"/>
              <a:t>1900</a:t>
            </a:r>
          </a:p>
        </p:txBody>
      </p:sp>
      <p:sp>
        <p:nvSpPr>
          <p:cNvPr id="6" name="TextBox 5"/>
          <p:cNvSpPr txBox="1"/>
          <p:nvPr/>
        </p:nvSpPr>
        <p:spPr>
          <a:xfrm>
            <a:off x="304800" y="4865013"/>
            <a:ext cx="8113194" cy="430887"/>
          </a:xfrm>
          <a:prstGeom prst="rect">
            <a:avLst/>
          </a:prstGeom>
          <a:noFill/>
        </p:spPr>
        <p:txBody>
          <a:bodyPr wrap="none" rtlCol="0">
            <a:spAutoFit/>
          </a:bodyPr>
          <a:lstStyle/>
          <a:p>
            <a:r>
              <a:rPr lang="hu-HU" sz="2200" b="1" dirty="0">
                <a:latin typeface="Helvetica"/>
                <a:cs typeface="Helvetica"/>
              </a:rPr>
              <a:t>At least a 30 year gap between the science and technology.</a:t>
            </a:r>
          </a:p>
        </p:txBody>
      </p:sp>
      <p:sp>
        <p:nvSpPr>
          <p:cNvPr id="8"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THE IMPACT OF NETWORK SCIENCE</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9" name="TextBox 3"/>
          <p:cNvSpPr txBox="1">
            <a:spLocks noChangeArrowheads="1"/>
          </p:cNvSpPr>
          <p:nvPr/>
        </p:nvSpPr>
        <p:spPr bwMode="auto">
          <a:xfrm>
            <a:off x="6486360" y="5399900"/>
            <a:ext cx="2590800" cy="230832"/>
          </a:xfrm>
          <a:prstGeom prst="rect">
            <a:avLst/>
          </a:prstGeom>
          <a:noFill/>
          <a:ln w="9525">
            <a:noFill/>
            <a:miter lim="800000"/>
            <a:headEnd/>
            <a:tailEnd/>
          </a:ln>
        </p:spPr>
        <p:txBody>
          <a:bodyPr wrap="square">
            <a:prstTxWarp prst="textNoShape">
              <a:avLst/>
            </a:prstTxWarp>
            <a:spAutoFit/>
          </a:bodyPr>
          <a:lstStyle/>
          <a:p>
            <a:pPr algn="r"/>
            <a:r>
              <a:rPr lang="en-US" sz="900" b="1" dirty="0">
                <a:solidFill>
                  <a:srgbClr val="BFBFBF"/>
                </a:solidFill>
                <a:latin typeface="Helvetica" pitchFamily="36" charset="0"/>
                <a:ea typeface="Helvetica" pitchFamily="36" charset="0"/>
                <a:cs typeface="Helvetica" pitchFamily="36" charset="0"/>
              </a:rPr>
              <a:t>Network Science: Introduction </a:t>
            </a:r>
            <a:r>
              <a:rPr lang="en-US" sz="600" i="1" dirty="0">
                <a:solidFill>
                  <a:srgbClr val="BFBFBF"/>
                </a:solidFill>
                <a:latin typeface="Helvetica" pitchFamily="36" charset="0"/>
                <a:ea typeface="Helvetica" pitchFamily="36" charset="0"/>
                <a:cs typeface="Helvetica" pitchFamily="36" charset="0"/>
              </a:rPr>
              <a:t> </a:t>
            </a:r>
          </a:p>
        </p:txBody>
      </p:sp>
      <p:sp>
        <p:nvSpPr>
          <p:cNvPr id="2" name="Slide Number Placeholder 1"/>
          <p:cNvSpPr>
            <a:spLocks noGrp="1"/>
          </p:cNvSpPr>
          <p:nvPr>
            <p:ph type="sldNum" sz="quarter" idx="12"/>
          </p:nvPr>
        </p:nvSpPr>
        <p:spPr/>
        <p:txBody>
          <a:bodyPr/>
          <a:lstStyle/>
          <a:p>
            <a:fld id="{54164C0B-8E7D-3349-906C-A97C93723092}" type="slidenum">
              <a:rPr lang="en-US" smtClean="0"/>
              <a:pPr/>
              <a:t>50</a:t>
            </a:fld>
            <a:endParaRPr lang="en-US"/>
          </a:p>
        </p:txBody>
      </p:sp>
    </p:spTree>
    <p:extLst>
      <p:ext uri="{BB962C8B-B14F-4D97-AF65-F5344CB8AC3E}">
        <p14:creationId xmlns:p14="http://schemas.microsoft.com/office/powerpoint/2010/main" val="14679874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200" y="647700"/>
            <a:ext cx="5562600" cy="5311119"/>
          </a:xfrm>
          <a:prstGeom prst="rect">
            <a:avLst/>
          </a:prstGeom>
        </p:spPr>
      </p:pic>
      <p:sp>
        <p:nvSpPr>
          <p:cNvPr id="4" name="Rectangle 3"/>
          <p:cNvSpPr/>
          <p:nvPr/>
        </p:nvSpPr>
        <p:spPr>
          <a:xfrm>
            <a:off x="5630333" y="694259"/>
            <a:ext cx="3505200" cy="1785104"/>
          </a:xfrm>
          <a:prstGeom prst="rect">
            <a:avLst/>
          </a:prstGeom>
        </p:spPr>
        <p:txBody>
          <a:bodyPr wrap="square">
            <a:spAutoFit/>
          </a:bodyPr>
          <a:lstStyle/>
          <a:p>
            <a:r>
              <a:rPr lang="en-US" sz="2200" b="1" dirty="0">
                <a:latin typeface="Helvetica"/>
                <a:cs typeface="Helvetica"/>
              </a:rPr>
              <a:t>Google vs. Alphabet</a:t>
            </a:r>
          </a:p>
          <a:p>
            <a:r>
              <a:rPr lang="en-US" sz="2000" dirty="0">
                <a:latin typeface="Helvetica"/>
                <a:cs typeface="Helvetica"/>
              </a:rPr>
              <a:t>Market Caps </a:t>
            </a:r>
            <a:r>
              <a:rPr lang="en-US" dirty="0">
                <a:latin typeface="Helvetica"/>
                <a:cs typeface="Helvetica"/>
              </a:rPr>
              <a:t>(August 2023)</a:t>
            </a:r>
            <a:r>
              <a:rPr lang="en-US" sz="2000" dirty="0">
                <a:latin typeface="Helvetica"/>
                <a:cs typeface="Helvetica"/>
              </a:rPr>
              <a:t>: </a:t>
            </a:r>
          </a:p>
          <a:p>
            <a:r>
              <a:rPr lang="en-US" sz="2000" i="1" dirty="0">
                <a:latin typeface="Helvetica"/>
                <a:cs typeface="Helvetica"/>
              </a:rPr>
              <a:t>$130 billion vs. 1,640 billion</a:t>
            </a:r>
          </a:p>
          <a:p>
            <a:endParaRPr lang="en-US" sz="2000" i="1" dirty="0">
              <a:latin typeface="Helvetica"/>
              <a:cs typeface="Helvetica"/>
            </a:endParaRPr>
          </a:p>
          <a:p>
            <a:endParaRPr lang="hu-HU" sz="2800" dirty="0"/>
          </a:p>
        </p:txBody>
      </p:sp>
      <p:sp>
        <p:nvSpPr>
          <p:cNvPr id="5" name="Rectangle 4"/>
          <p:cNvSpPr/>
          <p:nvPr/>
        </p:nvSpPr>
        <p:spPr>
          <a:xfrm>
            <a:off x="5664200" y="2205651"/>
            <a:ext cx="3124200" cy="1354217"/>
          </a:xfrm>
          <a:prstGeom prst="rect">
            <a:avLst/>
          </a:prstGeom>
        </p:spPr>
        <p:txBody>
          <a:bodyPr wrap="square">
            <a:spAutoFit/>
          </a:bodyPr>
          <a:lstStyle/>
          <a:p>
            <a:r>
              <a:rPr lang="en-US" sz="2200" b="1" dirty="0">
                <a:latin typeface="Helvetica"/>
                <a:cs typeface="Helvetica"/>
              </a:rPr>
              <a:t>Cisco Systems</a:t>
            </a:r>
          </a:p>
          <a:p>
            <a:r>
              <a:rPr lang="en-US" sz="2000" dirty="0">
                <a:latin typeface="Helvetica"/>
                <a:cs typeface="Helvetica"/>
              </a:rPr>
              <a:t>networking gear Market </a:t>
            </a:r>
            <a:r>
              <a:rPr lang="en-US" sz="2000" dirty="0" err="1">
                <a:latin typeface="Helvetica"/>
                <a:cs typeface="Helvetica"/>
              </a:rPr>
              <a:t>Market</a:t>
            </a:r>
            <a:r>
              <a:rPr lang="en-US" sz="2000" dirty="0">
                <a:latin typeface="Helvetica"/>
                <a:cs typeface="Helvetica"/>
              </a:rPr>
              <a:t> Cap </a:t>
            </a:r>
            <a:r>
              <a:rPr lang="en-US" dirty="0">
                <a:latin typeface="Helvetica"/>
                <a:cs typeface="Helvetica"/>
              </a:rPr>
              <a:t>(August 2023)</a:t>
            </a:r>
            <a:r>
              <a:rPr lang="en-US" sz="2000" dirty="0">
                <a:latin typeface="Helvetica"/>
                <a:cs typeface="Helvetica"/>
              </a:rPr>
              <a:t>: </a:t>
            </a:r>
          </a:p>
          <a:p>
            <a:r>
              <a:rPr lang="en-US" sz="2000" i="1" dirty="0">
                <a:latin typeface="Helvetica"/>
                <a:cs typeface="Helvetica"/>
              </a:rPr>
              <a:t>$225 billion</a:t>
            </a:r>
            <a:endParaRPr lang="hu-HU" sz="2000" i="1" dirty="0">
              <a:latin typeface="Helvetica"/>
              <a:cs typeface="Helvetica"/>
            </a:endParaRPr>
          </a:p>
        </p:txBody>
      </p:sp>
      <p:sp>
        <p:nvSpPr>
          <p:cNvPr id="6" name="Rectangle 5"/>
          <p:cNvSpPr/>
          <p:nvPr/>
        </p:nvSpPr>
        <p:spPr>
          <a:xfrm>
            <a:off x="5664200" y="3758316"/>
            <a:ext cx="3471333" cy="1415772"/>
          </a:xfrm>
          <a:prstGeom prst="rect">
            <a:avLst/>
          </a:prstGeom>
        </p:spPr>
        <p:txBody>
          <a:bodyPr wrap="square">
            <a:spAutoFit/>
          </a:bodyPr>
          <a:lstStyle/>
          <a:p>
            <a:r>
              <a:rPr lang="en-US" sz="2200" b="1" dirty="0">
                <a:latin typeface="Helvetica"/>
                <a:cs typeface="Helvetica"/>
              </a:rPr>
              <a:t>Facebook (Meta)</a:t>
            </a:r>
          </a:p>
          <a:p>
            <a:r>
              <a:rPr lang="en-US" sz="2000" dirty="0">
                <a:latin typeface="Helvetica"/>
                <a:cs typeface="Helvetica"/>
              </a:rPr>
              <a:t>Market Cap (August 2023)</a:t>
            </a:r>
            <a:r>
              <a:rPr lang="en-US" sz="2400" dirty="0">
                <a:latin typeface="Helvetica"/>
                <a:cs typeface="Helvetica"/>
              </a:rPr>
              <a:t>:</a:t>
            </a:r>
            <a:r>
              <a:rPr lang="en-US" sz="2000" dirty="0">
                <a:latin typeface="Helvetica"/>
                <a:cs typeface="Helvetica"/>
              </a:rPr>
              <a:t> </a:t>
            </a:r>
          </a:p>
          <a:p>
            <a:r>
              <a:rPr lang="en-US" sz="2000" i="1" dirty="0">
                <a:latin typeface="Helvetica"/>
                <a:cs typeface="Helvetica"/>
              </a:rPr>
              <a:t>$738 billion</a:t>
            </a:r>
          </a:p>
          <a:p>
            <a:endParaRPr lang="en-US" sz="2000" dirty="0">
              <a:latin typeface="Helvetica"/>
              <a:cs typeface="Helvetica"/>
            </a:endParaRPr>
          </a:p>
        </p:txBody>
      </p:sp>
      <p:sp>
        <p:nvSpPr>
          <p:cNvPr id="7" name="TextBox 6"/>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8"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ECONOMIC IMPACT</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51</a:t>
            </a:fld>
            <a:endParaRPr lang="en-US"/>
          </a:p>
        </p:txBody>
      </p:sp>
    </p:spTree>
    <p:extLst>
      <p:ext uri="{BB962C8B-B14F-4D97-AF65-F5344CB8AC3E}">
        <p14:creationId xmlns:p14="http://schemas.microsoft.com/office/powerpoint/2010/main" val="3071328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descr="aspirin-ch"/>
          <p:cNvPicPr>
            <a:picLocks noChangeAspect="1" noChangeArrowheads="1"/>
          </p:cNvPicPr>
          <p:nvPr/>
        </p:nvPicPr>
        <p:blipFill>
          <a:blip r:embed="rId4"/>
          <a:srcRect/>
          <a:stretch>
            <a:fillRect/>
          </a:stretch>
        </p:blipFill>
        <p:spPr bwMode="auto">
          <a:xfrm>
            <a:off x="3811589" y="469911"/>
            <a:ext cx="1728787" cy="1439333"/>
          </a:xfrm>
          <a:prstGeom prst="rect">
            <a:avLst/>
          </a:prstGeom>
          <a:noFill/>
          <a:ln w="9525">
            <a:noFill/>
            <a:miter lim="800000"/>
            <a:headEnd/>
            <a:tailEnd/>
          </a:ln>
        </p:spPr>
      </p:pic>
      <p:pic>
        <p:nvPicPr>
          <p:cNvPr id="386051" name="Picture 3" descr="pdb6cox-cpk"/>
          <p:cNvPicPr>
            <a:picLocks noChangeAspect="1" noChangeArrowheads="1"/>
          </p:cNvPicPr>
          <p:nvPr/>
        </p:nvPicPr>
        <p:blipFill>
          <a:blip r:embed="rId5"/>
          <a:srcRect/>
          <a:stretch>
            <a:fillRect/>
          </a:stretch>
        </p:blipFill>
        <p:spPr bwMode="auto">
          <a:xfrm>
            <a:off x="2897188" y="1930411"/>
            <a:ext cx="2360612" cy="2016125"/>
          </a:xfrm>
          <a:prstGeom prst="rect">
            <a:avLst/>
          </a:prstGeom>
          <a:noFill/>
          <a:ln w="9525">
            <a:noFill/>
            <a:miter lim="800000"/>
            <a:headEnd/>
            <a:tailEnd/>
          </a:ln>
        </p:spPr>
      </p:pic>
      <p:sp>
        <p:nvSpPr>
          <p:cNvPr id="386052" name="Text Box 4"/>
          <p:cNvSpPr txBox="1">
            <a:spLocks noChangeArrowheads="1"/>
          </p:cNvSpPr>
          <p:nvPr/>
        </p:nvSpPr>
        <p:spPr bwMode="auto">
          <a:xfrm>
            <a:off x="276226" y="550345"/>
            <a:ext cx="1709693" cy="1776519"/>
          </a:xfrm>
          <a:prstGeom prst="rect">
            <a:avLst/>
          </a:prstGeom>
          <a:noFill/>
          <a:ln w="9525">
            <a:noFill/>
            <a:miter lim="800000"/>
            <a:headEnd/>
            <a:tailEnd/>
          </a:ln>
        </p:spPr>
        <p:txBody>
          <a:bodyPr wrap="none" lIns="82936" tIns="41469" rIns="82936" bIns="41469">
            <a:prstTxWarp prst="textNoShape">
              <a:avLst/>
            </a:prstTxWarp>
            <a:spAutoFit/>
          </a:bodyPr>
          <a:lstStyle/>
          <a:p>
            <a:pPr defTabSz="828675"/>
            <a:r>
              <a:rPr lang="en-US" sz="2200" dirty="0">
                <a:solidFill>
                  <a:schemeClr val="accent2"/>
                </a:solidFill>
              </a:rPr>
              <a:t>Reduces </a:t>
            </a:r>
          </a:p>
          <a:p>
            <a:pPr defTabSz="828675"/>
            <a:r>
              <a:rPr lang="en-US" sz="2200" b="0" dirty="0"/>
              <a:t>Inflammation</a:t>
            </a:r>
          </a:p>
          <a:p>
            <a:pPr defTabSz="828675"/>
            <a:r>
              <a:rPr lang="en-US" sz="2200" b="0" dirty="0"/>
              <a:t>Fever</a:t>
            </a:r>
          </a:p>
          <a:p>
            <a:pPr defTabSz="828675"/>
            <a:r>
              <a:rPr lang="en-US" sz="2200" b="0" dirty="0"/>
              <a:t>Pain</a:t>
            </a:r>
          </a:p>
          <a:p>
            <a:pPr defTabSz="828675"/>
            <a:endParaRPr lang="en-US" sz="2200" b="0" dirty="0"/>
          </a:p>
        </p:txBody>
      </p:sp>
      <p:pic>
        <p:nvPicPr>
          <p:cNvPr id="386053" name="Picture 5" descr="Heart"/>
          <p:cNvPicPr>
            <a:picLocks noChangeAspect="1" noChangeArrowheads="1"/>
          </p:cNvPicPr>
          <p:nvPr/>
        </p:nvPicPr>
        <p:blipFill>
          <a:blip r:embed="rId6"/>
          <a:srcRect/>
          <a:stretch>
            <a:fillRect/>
          </a:stretch>
        </p:blipFill>
        <p:spPr bwMode="auto">
          <a:xfrm>
            <a:off x="7162800" y="1680647"/>
            <a:ext cx="2154238" cy="1740958"/>
          </a:xfrm>
          <a:prstGeom prst="rect">
            <a:avLst/>
          </a:prstGeom>
          <a:noFill/>
          <a:ln w="9525">
            <a:noFill/>
            <a:miter lim="800000"/>
            <a:headEnd/>
            <a:tailEnd/>
          </a:ln>
        </p:spPr>
      </p:pic>
      <p:sp>
        <p:nvSpPr>
          <p:cNvPr id="386054" name="Text Box 6"/>
          <p:cNvSpPr txBox="1">
            <a:spLocks noChangeArrowheads="1"/>
          </p:cNvSpPr>
          <p:nvPr/>
        </p:nvSpPr>
        <p:spPr bwMode="auto">
          <a:xfrm>
            <a:off x="7545388" y="601147"/>
            <a:ext cx="1578134" cy="1099411"/>
          </a:xfrm>
          <a:prstGeom prst="rect">
            <a:avLst/>
          </a:prstGeom>
          <a:noFill/>
          <a:ln w="9525">
            <a:noFill/>
            <a:miter lim="800000"/>
            <a:headEnd/>
            <a:tailEnd/>
          </a:ln>
        </p:spPr>
        <p:txBody>
          <a:bodyPr wrap="none" lIns="82936" tIns="41469" rIns="82936" bIns="41469">
            <a:prstTxWarp prst="textNoShape">
              <a:avLst/>
            </a:prstTxWarp>
            <a:spAutoFit/>
          </a:bodyPr>
          <a:lstStyle/>
          <a:p>
            <a:pPr defTabSz="828675"/>
            <a:r>
              <a:rPr lang="en-US" sz="2200">
                <a:solidFill>
                  <a:schemeClr val="accent2"/>
                </a:solidFill>
              </a:rPr>
              <a:t>Prevents</a:t>
            </a:r>
          </a:p>
          <a:p>
            <a:pPr defTabSz="828675"/>
            <a:r>
              <a:rPr lang="en-US" sz="2200" b="0"/>
              <a:t>Heart attack</a:t>
            </a:r>
          </a:p>
          <a:p>
            <a:pPr defTabSz="828675"/>
            <a:r>
              <a:rPr lang="en-US" sz="2200" b="0"/>
              <a:t>Stroke</a:t>
            </a:r>
          </a:p>
        </p:txBody>
      </p:sp>
      <p:sp>
        <p:nvSpPr>
          <p:cNvPr id="386055" name="Text Box 7"/>
          <p:cNvSpPr txBox="1">
            <a:spLocks noChangeArrowheads="1"/>
          </p:cNvSpPr>
          <p:nvPr/>
        </p:nvSpPr>
        <p:spPr bwMode="auto">
          <a:xfrm>
            <a:off x="7620001" y="4186496"/>
            <a:ext cx="1160452" cy="1099411"/>
          </a:xfrm>
          <a:prstGeom prst="rect">
            <a:avLst/>
          </a:prstGeom>
          <a:noFill/>
          <a:ln w="9525">
            <a:noFill/>
            <a:miter lim="800000"/>
            <a:headEnd/>
            <a:tailEnd/>
          </a:ln>
        </p:spPr>
        <p:txBody>
          <a:bodyPr wrap="none" lIns="82936" tIns="41469" rIns="82936" bIns="41469">
            <a:prstTxWarp prst="textNoShape">
              <a:avLst/>
            </a:prstTxWarp>
            <a:spAutoFit/>
          </a:bodyPr>
          <a:lstStyle/>
          <a:p>
            <a:pPr defTabSz="828675"/>
            <a:r>
              <a:rPr lang="en-US" sz="2200" dirty="0">
                <a:solidFill>
                  <a:srgbClr val="CC0000"/>
                </a:solidFill>
              </a:rPr>
              <a:t>Causes</a:t>
            </a:r>
            <a:r>
              <a:rPr lang="en-US" sz="2200" b="0" dirty="0"/>
              <a:t> </a:t>
            </a:r>
          </a:p>
          <a:p>
            <a:pPr defTabSz="828675"/>
            <a:r>
              <a:rPr lang="en-US" sz="2200" b="0" dirty="0"/>
              <a:t>Bleeding</a:t>
            </a:r>
          </a:p>
          <a:p>
            <a:pPr defTabSz="828675"/>
            <a:r>
              <a:rPr lang="en-US" sz="2200" b="0" dirty="0"/>
              <a:t>Ulcer</a:t>
            </a:r>
          </a:p>
        </p:txBody>
      </p:sp>
      <p:sp>
        <p:nvSpPr>
          <p:cNvPr id="386056" name="Text Box 8"/>
          <p:cNvSpPr txBox="1">
            <a:spLocks noChangeArrowheads="1"/>
          </p:cNvSpPr>
          <p:nvPr/>
        </p:nvSpPr>
        <p:spPr bwMode="auto">
          <a:xfrm>
            <a:off x="152400" y="4325938"/>
            <a:ext cx="2435678" cy="760856"/>
          </a:xfrm>
          <a:prstGeom prst="rect">
            <a:avLst/>
          </a:prstGeom>
          <a:noFill/>
          <a:ln w="9525">
            <a:noFill/>
            <a:miter lim="800000"/>
            <a:headEnd/>
            <a:tailEnd/>
          </a:ln>
        </p:spPr>
        <p:txBody>
          <a:bodyPr wrap="none" lIns="82936" tIns="41469" rIns="82936" bIns="41469">
            <a:prstTxWarp prst="textNoShape">
              <a:avLst/>
            </a:prstTxWarp>
            <a:spAutoFit/>
          </a:bodyPr>
          <a:lstStyle/>
          <a:p>
            <a:pPr defTabSz="828675"/>
            <a:r>
              <a:rPr lang="en-US" sz="2200">
                <a:solidFill>
                  <a:schemeClr val="accent2"/>
                </a:solidFill>
              </a:rPr>
              <a:t>Reduces the risk of </a:t>
            </a:r>
          </a:p>
          <a:p>
            <a:pPr defTabSz="828675"/>
            <a:r>
              <a:rPr lang="en-US" sz="2200" b="0"/>
              <a:t>Alzheimer's Disease</a:t>
            </a:r>
          </a:p>
        </p:txBody>
      </p:sp>
      <p:sp>
        <p:nvSpPr>
          <p:cNvPr id="386057" name="Text Box 9"/>
          <p:cNvSpPr txBox="1">
            <a:spLocks noChangeArrowheads="1"/>
          </p:cNvSpPr>
          <p:nvPr/>
        </p:nvSpPr>
        <p:spPr bwMode="auto">
          <a:xfrm>
            <a:off x="4343401" y="1837274"/>
            <a:ext cx="782857" cy="422302"/>
          </a:xfrm>
          <a:prstGeom prst="rect">
            <a:avLst/>
          </a:prstGeom>
          <a:noFill/>
          <a:ln w="9525">
            <a:noFill/>
            <a:miter lim="800000"/>
            <a:headEnd/>
            <a:tailEnd/>
          </a:ln>
        </p:spPr>
        <p:txBody>
          <a:bodyPr wrap="none" lIns="82936" tIns="41469" rIns="82936" bIns="41469">
            <a:prstTxWarp prst="textNoShape">
              <a:avLst/>
            </a:prstTxWarp>
            <a:spAutoFit/>
          </a:bodyPr>
          <a:lstStyle/>
          <a:p>
            <a:pPr defTabSz="828675"/>
            <a:r>
              <a:rPr lang="en-US" sz="2200" b="0">
                <a:solidFill>
                  <a:schemeClr val="bg1"/>
                </a:solidFill>
              </a:rPr>
              <a:t>COX2</a:t>
            </a:r>
          </a:p>
        </p:txBody>
      </p:sp>
      <p:sp>
        <p:nvSpPr>
          <p:cNvPr id="386058" name="Text Box 10"/>
          <p:cNvSpPr txBox="1">
            <a:spLocks noChangeArrowheads="1"/>
          </p:cNvSpPr>
          <p:nvPr/>
        </p:nvSpPr>
        <p:spPr bwMode="auto">
          <a:xfrm>
            <a:off x="3524250" y="4355042"/>
            <a:ext cx="2334752" cy="1437965"/>
          </a:xfrm>
          <a:prstGeom prst="rect">
            <a:avLst/>
          </a:prstGeom>
          <a:noFill/>
          <a:ln w="9525">
            <a:noFill/>
            <a:miter lim="800000"/>
            <a:headEnd/>
            <a:tailEnd/>
          </a:ln>
        </p:spPr>
        <p:txBody>
          <a:bodyPr wrap="none" lIns="82936" tIns="41469" rIns="82936" bIns="41469">
            <a:prstTxWarp prst="textNoShape">
              <a:avLst/>
            </a:prstTxWarp>
            <a:spAutoFit/>
          </a:bodyPr>
          <a:lstStyle/>
          <a:p>
            <a:pPr defTabSz="828675"/>
            <a:r>
              <a:rPr lang="en-US" sz="2200">
                <a:solidFill>
                  <a:schemeClr val="accent2"/>
                </a:solidFill>
              </a:rPr>
              <a:t>Reduces the risk of </a:t>
            </a:r>
          </a:p>
          <a:p>
            <a:pPr defTabSz="828675"/>
            <a:r>
              <a:rPr lang="en-US" sz="2200" b="0"/>
              <a:t>breast cancer</a:t>
            </a:r>
          </a:p>
          <a:p>
            <a:pPr defTabSz="828675"/>
            <a:r>
              <a:rPr lang="en-US" sz="2200" b="0"/>
              <a:t>ovarian cancers</a:t>
            </a:r>
          </a:p>
          <a:p>
            <a:pPr defTabSz="828675"/>
            <a:r>
              <a:rPr lang="en-US" sz="2200" b="0"/>
              <a:t>colorectal cancer</a:t>
            </a:r>
          </a:p>
        </p:txBody>
      </p:sp>
      <p:pic>
        <p:nvPicPr>
          <p:cNvPr id="362507" name="Picture 11"/>
          <p:cNvPicPr>
            <a:picLocks noChangeAspect="1" noChangeArrowheads="1"/>
          </p:cNvPicPr>
          <p:nvPr/>
        </p:nvPicPr>
        <p:blipFill>
          <a:blip r:embed="rId7"/>
          <a:srcRect/>
          <a:stretch>
            <a:fillRect/>
          </a:stretch>
        </p:blipFill>
        <p:spPr bwMode="auto">
          <a:xfrm>
            <a:off x="4894264" y="2382849"/>
            <a:ext cx="1658937" cy="1272646"/>
          </a:xfrm>
          <a:prstGeom prst="rect">
            <a:avLst/>
          </a:prstGeom>
          <a:noFill/>
          <a:ln w="9525">
            <a:noFill/>
            <a:miter lim="800000"/>
            <a:headEnd/>
            <a:tailEnd/>
          </a:ln>
        </p:spPr>
      </p:pic>
      <p:pic>
        <p:nvPicPr>
          <p:cNvPr id="386060" name="Picture 12" descr="1101000717_400"/>
          <p:cNvPicPr>
            <a:picLocks noChangeAspect="1" noChangeArrowheads="1"/>
          </p:cNvPicPr>
          <p:nvPr/>
        </p:nvPicPr>
        <p:blipFill>
          <a:blip r:embed="rId8"/>
          <a:srcRect/>
          <a:stretch>
            <a:fillRect/>
          </a:stretch>
        </p:blipFill>
        <p:spPr bwMode="auto">
          <a:xfrm>
            <a:off x="517526" y="2413000"/>
            <a:ext cx="1616075" cy="1774032"/>
          </a:xfrm>
          <a:prstGeom prst="rect">
            <a:avLst/>
          </a:prstGeom>
          <a:noFill/>
          <a:ln w="9525">
            <a:noFill/>
            <a:miter lim="800000"/>
            <a:headEnd/>
            <a:tailEnd/>
          </a:ln>
        </p:spPr>
      </p:pic>
      <p:sp>
        <p:nvSpPr>
          <p:cNvPr id="1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DRUG DESIGN, METABOLIC ENGINEERING:</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14" name="TextBox 13"/>
          <p:cNvSpPr txBox="1">
            <a:spLocks noChangeArrowheads="1"/>
          </p:cNvSpPr>
          <p:nvPr/>
        </p:nvSpPr>
        <p:spPr bwMode="auto">
          <a:xfrm>
            <a:off x="6553200" y="5399900"/>
            <a:ext cx="2590800" cy="230832"/>
          </a:xfrm>
          <a:prstGeom prst="rect">
            <a:avLst/>
          </a:prstGeom>
          <a:noFill/>
          <a:ln w="9525">
            <a:noFill/>
            <a:miter lim="800000"/>
            <a:headEnd/>
            <a:tailEnd/>
          </a:ln>
        </p:spPr>
        <p:txBody>
          <a:bodyPr wrap="square">
            <a:prstTxWarp prst="textNoShape">
              <a:avLst/>
            </a:prstTxWarp>
            <a:spAutoFit/>
          </a:bodyPr>
          <a:lstStyle/>
          <a:p>
            <a:r>
              <a:rPr lang="en-US" sz="900" b="1" dirty="0">
                <a:solidFill>
                  <a:schemeClr val="bg1">
                    <a:lumMod val="65000"/>
                  </a:schemeClr>
                </a:solidFill>
                <a:latin typeface="Helvetica" pitchFamily="36" charset="0"/>
                <a:ea typeface="Helvetica" pitchFamily="36" charset="0"/>
                <a:cs typeface="Helvetica" pitchFamily="36" charset="0"/>
              </a:rPr>
              <a:t>Network Science: Introduction </a:t>
            </a:r>
            <a:endParaRPr lang="en-US" sz="600" i="1" dirty="0">
              <a:solidFill>
                <a:schemeClr val="bg1">
                  <a:lumMod val="65000"/>
                </a:schemeClr>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52</a:t>
            </a:fld>
            <a:endParaRPr lang="en-US"/>
          </a:p>
        </p:txBody>
      </p:sp>
    </p:spTree>
    <p:custDataLst>
      <p:tags r:id="rId1"/>
    </p:custDataLst>
    <p:extLst>
      <p:ext uri="{BB962C8B-B14F-4D97-AF65-F5344CB8AC3E}">
        <p14:creationId xmlns:p14="http://schemas.microsoft.com/office/powerpoint/2010/main" val="30651712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86051"/>
                                        </p:tgtEl>
                                        <p:attrNameLst>
                                          <p:attrName>style.visibility</p:attrName>
                                        </p:attrNameLst>
                                      </p:cBhvr>
                                      <p:to>
                                        <p:strVal val="visible"/>
                                      </p:to>
                                    </p:set>
                                    <p:anim calcmode="lin" valueType="num">
                                      <p:cBhvr additive="base">
                                        <p:cTn id="7" dur="500" fill="hold"/>
                                        <p:tgtEl>
                                          <p:spTgt spid="386051"/>
                                        </p:tgtEl>
                                        <p:attrNameLst>
                                          <p:attrName>ppt_x</p:attrName>
                                        </p:attrNameLst>
                                      </p:cBhvr>
                                      <p:tavLst>
                                        <p:tav tm="0">
                                          <p:val>
                                            <p:strVal val="0-#ppt_w/2"/>
                                          </p:val>
                                        </p:tav>
                                        <p:tav tm="100000">
                                          <p:val>
                                            <p:strVal val="#ppt_x"/>
                                          </p:val>
                                        </p:tav>
                                      </p:tavLst>
                                    </p:anim>
                                    <p:anim calcmode="lin" valueType="num">
                                      <p:cBhvr additive="base">
                                        <p:cTn id="8" dur="500" fill="hold"/>
                                        <p:tgtEl>
                                          <p:spTgt spid="38605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86057"/>
                                        </p:tgtEl>
                                        <p:attrNameLst>
                                          <p:attrName>style.visibility</p:attrName>
                                        </p:attrNameLst>
                                      </p:cBhvr>
                                      <p:to>
                                        <p:strVal val="visible"/>
                                      </p:to>
                                    </p:set>
                                    <p:anim calcmode="lin" valueType="num">
                                      <p:cBhvr additive="base">
                                        <p:cTn id="11" dur="500" fill="hold"/>
                                        <p:tgtEl>
                                          <p:spTgt spid="386057"/>
                                        </p:tgtEl>
                                        <p:attrNameLst>
                                          <p:attrName>ppt_x</p:attrName>
                                        </p:attrNameLst>
                                      </p:cBhvr>
                                      <p:tavLst>
                                        <p:tav tm="0">
                                          <p:val>
                                            <p:strVal val="0-#ppt_w/2"/>
                                          </p:val>
                                        </p:tav>
                                        <p:tav tm="100000">
                                          <p:val>
                                            <p:strVal val="#ppt_x"/>
                                          </p:val>
                                        </p:tav>
                                      </p:tavLst>
                                    </p:anim>
                                    <p:anim calcmode="lin" valueType="num">
                                      <p:cBhvr additive="base">
                                        <p:cTn id="12" dur="500" fill="hold"/>
                                        <p:tgtEl>
                                          <p:spTgt spid="38605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60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60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60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86055"/>
                                        </p:tgtEl>
                                        <p:attrNameLst>
                                          <p:attrName>style.visibility</p:attrName>
                                        </p:attrNameLst>
                                      </p:cBhvr>
                                      <p:to>
                                        <p:strVal val="visible"/>
                                      </p:to>
                                    </p:set>
                                    <p:anim calcmode="lin" valueType="num">
                                      <p:cBhvr additive="base">
                                        <p:cTn id="27" dur="500" fill="hold"/>
                                        <p:tgtEl>
                                          <p:spTgt spid="386055"/>
                                        </p:tgtEl>
                                        <p:attrNameLst>
                                          <p:attrName>ppt_x</p:attrName>
                                        </p:attrNameLst>
                                      </p:cBhvr>
                                      <p:tavLst>
                                        <p:tav tm="0">
                                          <p:val>
                                            <p:strVal val="#ppt_x"/>
                                          </p:val>
                                        </p:tav>
                                        <p:tav tm="100000">
                                          <p:val>
                                            <p:strVal val="#ppt_x"/>
                                          </p:val>
                                        </p:tav>
                                      </p:tavLst>
                                    </p:anim>
                                    <p:anim calcmode="lin" valueType="num">
                                      <p:cBhvr additive="base">
                                        <p:cTn id="28" dur="500" fill="hold"/>
                                        <p:tgtEl>
                                          <p:spTgt spid="38605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86056"/>
                                        </p:tgtEl>
                                        <p:attrNameLst>
                                          <p:attrName>style.visibility</p:attrName>
                                        </p:attrNameLst>
                                      </p:cBhvr>
                                      <p:to>
                                        <p:strVal val="visible"/>
                                      </p:to>
                                    </p:set>
                                    <p:anim calcmode="lin" valueType="num">
                                      <p:cBhvr additive="base">
                                        <p:cTn id="33" dur="500" fill="hold"/>
                                        <p:tgtEl>
                                          <p:spTgt spid="386056"/>
                                        </p:tgtEl>
                                        <p:attrNameLst>
                                          <p:attrName>ppt_x</p:attrName>
                                        </p:attrNameLst>
                                      </p:cBhvr>
                                      <p:tavLst>
                                        <p:tav tm="0">
                                          <p:val>
                                            <p:strVal val="#ppt_x"/>
                                          </p:val>
                                        </p:tav>
                                        <p:tav tm="100000">
                                          <p:val>
                                            <p:strVal val="#ppt_x"/>
                                          </p:val>
                                        </p:tav>
                                      </p:tavLst>
                                    </p:anim>
                                    <p:anim calcmode="lin" valueType="num">
                                      <p:cBhvr additive="base">
                                        <p:cTn id="34" dur="500" fill="hold"/>
                                        <p:tgtEl>
                                          <p:spTgt spid="386056"/>
                                        </p:tgtEl>
                                        <p:attrNameLst>
                                          <p:attrName>ppt_y</p:attrName>
                                        </p:attrNameLst>
                                      </p:cBhvr>
                                      <p:tavLst>
                                        <p:tav tm="0">
                                          <p:val>
                                            <p:strVal val="1+#ppt_h/2"/>
                                          </p:val>
                                        </p:tav>
                                        <p:tav tm="100000">
                                          <p:val>
                                            <p:strVal val="#ppt_y"/>
                                          </p:val>
                                        </p:tav>
                                      </p:tavLst>
                                    </p:anim>
                                  </p:childTnLst>
                                </p:cTn>
                              </p:par>
                              <p:par>
                                <p:cTn id="35" presetID="1" presetClass="entr" presetSubtype="0" fill="hold" nodeType="withEffect">
                                  <p:stCondLst>
                                    <p:cond delay="0"/>
                                  </p:stCondLst>
                                  <p:childTnLst>
                                    <p:set>
                                      <p:cBhvr>
                                        <p:cTn id="36" dur="1" fill="hold">
                                          <p:stCondLst>
                                            <p:cond delay="0"/>
                                          </p:stCondLst>
                                        </p:cTn>
                                        <p:tgtEl>
                                          <p:spTgt spid="38606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86058"/>
                                        </p:tgtEl>
                                        <p:attrNameLst>
                                          <p:attrName>style.visibility</p:attrName>
                                        </p:attrNameLst>
                                      </p:cBhvr>
                                      <p:to>
                                        <p:strVal val="visible"/>
                                      </p:to>
                                    </p:set>
                                    <p:anim calcmode="lin" valueType="num">
                                      <p:cBhvr additive="base">
                                        <p:cTn id="41" dur="500" fill="hold"/>
                                        <p:tgtEl>
                                          <p:spTgt spid="386058"/>
                                        </p:tgtEl>
                                        <p:attrNameLst>
                                          <p:attrName>ppt_x</p:attrName>
                                        </p:attrNameLst>
                                      </p:cBhvr>
                                      <p:tavLst>
                                        <p:tav tm="0">
                                          <p:val>
                                            <p:strVal val="#ppt_x"/>
                                          </p:val>
                                        </p:tav>
                                        <p:tav tm="100000">
                                          <p:val>
                                            <p:strVal val="#ppt_x"/>
                                          </p:val>
                                        </p:tav>
                                      </p:tavLst>
                                    </p:anim>
                                    <p:anim calcmode="lin" valueType="num">
                                      <p:cBhvr additive="base">
                                        <p:cTn id="42" dur="500" fill="hold"/>
                                        <p:tgtEl>
                                          <p:spTgt spid="38605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86050"/>
                                        </p:tgtEl>
                                        <p:attrNameLst>
                                          <p:attrName>style.visibility</p:attrName>
                                        </p:attrNameLst>
                                      </p:cBhvr>
                                      <p:to>
                                        <p:strVal val="visible"/>
                                      </p:to>
                                    </p:set>
                                    <p:animEffect transition="in" filter="dissolve">
                                      <p:cBhvr>
                                        <p:cTn id="47" dur="500"/>
                                        <p:tgtEl>
                                          <p:spTgt spid="386050"/>
                                        </p:tgtEl>
                                      </p:cBhvr>
                                    </p:animEffect>
                                  </p:childTnLst>
                                </p:cTn>
                              </p:par>
                              <p:par>
                                <p:cTn id="48" presetID="8" presetClass="emph" presetSubtype="0" fill="hold" nodeType="withEffect">
                                  <p:stCondLst>
                                    <p:cond delay="0"/>
                                  </p:stCondLst>
                                  <p:childTnLst>
                                    <p:animRot by="21600000">
                                      <p:cBhvr>
                                        <p:cTn id="49" dur="2000" fill="hold"/>
                                        <p:tgtEl>
                                          <p:spTgt spid="386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p:bldP spid="386054" grpId="0"/>
      <p:bldP spid="386055" grpId="0"/>
      <p:bldP spid="386056" grpId="0"/>
      <p:bldP spid="386057" grpId="0"/>
      <p:bldP spid="38605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9218" name="Picture 2" descr="plan5"/>
          <p:cNvPicPr>
            <a:picLocks noChangeAspect="1" noChangeArrowheads="1"/>
          </p:cNvPicPr>
          <p:nvPr/>
        </p:nvPicPr>
        <p:blipFill>
          <a:blip r:embed="rId4"/>
          <a:srcRect/>
          <a:stretch>
            <a:fillRect/>
          </a:stretch>
        </p:blipFill>
        <p:spPr bwMode="auto">
          <a:xfrm>
            <a:off x="-2209800" y="2673616"/>
            <a:ext cx="8382000" cy="5136885"/>
          </a:xfrm>
          <a:prstGeom prst="rect">
            <a:avLst/>
          </a:prstGeom>
          <a:noFill/>
          <a:ln w="9525">
            <a:noFill/>
            <a:miter lim="800000"/>
            <a:headEnd/>
            <a:tailEnd/>
          </a:ln>
        </p:spPr>
      </p:pic>
      <p:pic>
        <p:nvPicPr>
          <p:cNvPr id="188419" name="Picture 3" descr="cell"/>
          <p:cNvPicPr>
            <a:picLocks noChangeAspect="1" noChangeArrowheads="1"/>
          </p:cNvPicPr>
          <p:nvPr/>
        </p:nvPicPr>
        <p:blipFill>
          <a:blip r:embed="rId5"/>
          <a:srcRect/>
          <a:stretch>
            <a:fillRect/>
          </a:stretch>
        </p:blipFill>
        <p:spPr bwMode="auto">
          <a:xfrm>
            <a:off x="228600" y="0"/>
            <a:ext cx="4724400" cy="2833688"/>
          </a:xfrm>
          <a:prstGeom prst="rect">
            <a:avLst/>
          </a:prstGeom>
          <a:noFill/>
          <a:ln w="9525">
            <a:noFill/>
            <a:miter lim="800000"/>
            <a:headEnd/>
            <a:tailEnd/>
          </a:ln>
        </p:spPr>
      </p:pic>
      <p:pic>
        <p:nvPicPr>
          <p:cNvPr id="188420" name="Picture 4" descr="5110-240-diagram"/>
          <p:cNvPicPr>
            <a:picLocks noChangeAspect="1" noChangeArrowheads="1"/>
          </p:cNvPicPr>
          <p:nvPr/>
        </p:nvPicPr>
        <p:blipFill>
          <a:blip r:embed="rId6"/>
          <a:srcRect/>
          <a:stretch>
            <a:fillRect/>
          </a:stretch>
        </p:blipFill>
        <p:spPr bwMode="auto">
          <a:xfrm>
            <a:off x="5410203" y="5715000"/>
            <a:ext cx="3489325" cy="3238500"/>
          </a:xfrm>
          <a:prstGeom prst="rect">
            <a:avLst/>
          </a:prstGeom>
          <a:noFill/>
          <a:ln w="9525">
            <a:noFill/>
            <a:miter lim="800000"/>
            <a:headEnd/>
            <a:tailEnd/>
          </a:ln>
        </p:spPr>
      </p:pic>
      <p:pic>
        <p:nvPicPr>
          <p:cNvPr id="649221" name="Picture 5" descr="AR1500MainCircuit"/>
          <p:cNvPicPr>
            <a:picLocks noChangeAspect="1" noChangeArrowheads="1"/>
          </p:cNvPicPr>
          <p:nvPr/>
        </p:nvPicPr>
        <p:blipFill>
          <a:blip r:embed="rId7"/>
          <a:srcRect/>
          <a:stretch>
            <a:fillRect/>
          </a:stretch>
        </p:blipFill>
        <p:spPr bwMode="auto">
          <a:xfrm>
            <a:off x="4876800" y="2857500"/>
            <a:ext cx="14954250" cy="8921750"/>
          </a:xfrm>
          <a:prstGeom prst="rect">
            <a:avLst/>
          </a:prstGeom>
          <a:noFill/>
          <a:ln w="9525">
            <a:noFill/>
            <a:miter lim="800000"/>
            <a:headEnd/>
            <a:tailEnd/>
          </a:ln>
        </p:spPr>
      </p:pic>
      <p:pic>
        <p:nvPicPr>
          <p:cNvPr id="649222" name="Picture 6" descr="janhom2"/>
          <p:cNvPicPr>
            <a:picLocks noChangeAspect="1" noChangeArrowheads="1"/>
          </p:cNvPicPr>
          <p:nvPr/>
        </p:nvPicPr>
        <p:blipFill>
          <a:blip r:embed="rId8"/>
          <a:srcRect/>
          <a:stretch>
            <a:fillRect/>
          </a:stretch>
        </p:blipFill>
        <p:spPr bwMode="auto">
          <a:xfrm>
            <a:off x="5029200" y="191823"/>
            <a:ext cx="3962400" cy="2538677"/>
          </a:xfrm>
          <a:prstGeom prst="rect">
            <a:avLst/>
          </a:prstGeom>
          <a:noFill/>
          <a:ln w="9525">
            <a:noFill/>
            <a:miter lim="800000"/>
            <a:headEnd/>
            <a:tailEnd/>
          </a:ln>
        </p:spPr>
      </p:pic>
      <p:sp>
        <p:nvSpPr>
          <p:cNvPr id="7"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a:solidFill>
                  <a:schemeClr val="bg1"/>
                </a:solidFill>
                <a:latin typeface="Helvetica" pitchFamily="36" charset="0"/>
                <a:ea typeface="Helvetica" pitchFamily="36" charset="0"/>
                <a:cs typeface="Helvetica" pitchFamily="36" charset="0"/>
              </a:rPr>
              <a:t>DRUG DESIGN, METABOLIC ENGINEERING:</a:t>
            </a:r>
            <a:endParaRPr lang="en-US" sz="1600" b="1" dirty="0">
              <a:solidFill>
                <a:schemeClr val="bg1">
                  <a:lumMod val="85000"/>
                </a:schemeClr>
              </a:solidFill>
              <a:latin typeface="Helvetica" pitchFamily="36" charset="0"/>
              <a:ea typeface="Helvetica" pitchFamily="36" charset="0"/>
              <a:cs typeface="Helvetica" pitchFamily="36" charset="0"/>
            </a:endParaRPr>
          </a:p>
        </p:txBody>
      </p:sp>
      <p:sp>
        <p:nvSpPr>
          <p:cNvPr id="2" name="Slide Number Placeholder 1"/>
          <p:cNvSpPr>
            <a:spLocks noGrp="1"/>
          </p:cNvSpPr>
          <p:nvPr>
            <p:ph type="sldNum" sz="quarter" idx="12"/>
          </p:nvPr>
        </p:nvSpPr>
        <p:spPr/>
        <p:txBody>
          <a:bodyPr/>
          <a:lstStyle/>
          <a:p>
            <a:fld id="{54164C0B-8E7D-3349-906C-A97C93723092}" type="slidenum">
              <a:rPr lang="en-US" smtClean="0"/>
              <a:pPr/>
              <a:t>53</a:t>
            </a:fld>
            <a:endParaRPr lang="en-US"/>
          </a:p>
        </p:txBody>
      </p:sp>
    </p:spTree>
    <p:custDataLst>
      <p:tags r:id="rId1"/>
    </p:custDataLst>
    <p:extLst>
      <p:ext uri="{BB962C8B-B14F-4D97-AF65-F5344CB8AC3E}">
        <p14:creationId xmlns:p14="http://schemas.microsoft.com/office/powerpoint/2010/main" val="313985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92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649221"/>
                                        </p:tgtEl>
                                        <p:attrNameLst>
                                          <p:attrName>style.visibility</p:attrName>
                                        </p:attrNameLst>
                                      </p:cBhvr>
                                      <p:to>
                                        <p:strVal val="visible"/>
                                      </p:to>
                                    </p:set>
                                    <p:anim calcmode="lin" valueType="num">
                                      <p:cBhvr additive="base">
                                        <p:cTn id="11" dur="3000" fill="hold"/>
                                        <p:tgtEl>
                                          <p:spTgt spid="649221"/>
                                        </p:tgtEl>
                                        <p:attrNameLst>
                                          <p:attrName>ppt_x</p:attrName>
                                        </p:attrNameLst>
                                      </p:cBhvr>
                                      <p:tavLst>
                                        <p:tav tm="0">
                                          <p:val>
                                            <p:strVal val="0-#ppt_w/2"/>
                                          </p:val>
                                        </p:tav>
                                        <p:tav tm="100000">
                                          <p:val>
                                            <p:strVal val="#ppt_x"/>
                                          </p:val>
                                        </p:tav>
                                      </p:tavLst>
                                    </p:anim>
                                    <p:anim calcmode="lin" valueType="num">
                                      <p:cBhvr additive="base">
                                        <p:cTn id="12" dur="3000" fill="hold"/>
                                        <p:tgtEl>
                                          <p:spTgt spid="6492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nodeType="clickEffect">
                                  <p:stCondLst>
                                    <p:cond delay="0"/>
                                  </p:stCondLst>
                                  <p:childTnLst>
                                    <p:set>
                                      <p:cBhvr>
                                        <p:cTn id="16" dur="1" fill="hold">
                                          <p:stCondLst>
                                            <p:cond delay="0"/>
                                          </p:stCondLst>
                                        </p:cTn>
                                        <p:tgtEl>
                                          <p:spTgt spid="649218"/>
                                        </p:tgtEl>
                                        <p:attrNameLst>
                                          <p:attrName>style.visibility</p:attrName>
                                        </p:attrNameLst>
                                      </p:cBhvr>
                                      <p:to>
                                        <p:strVal val="visible"/>
                                      </p:to>
                                    </p:set>
                                    <p:anim calcmode="lin" valueType="num">
                                      <p:cBhvr additive="base">
                                        <p:cTn id="17" dur="3000" fill="hold"/>
                                        <p:tgtEl>
                                          <p:spTgt spid="649218"/>
                                        </p:tgtEl>
                                        <p:attrNameLst>
                                          <p:attrName>ppt_x</p:attrName>
                                        </p:attrNameLst>
                                      </p:cBhvr>
                                      <p:tavLst>
                                        <p:tav tm="0">
                                          <p:val>
                                            <p:strVal val="1+#ppt_w/2"/>
                                          </p:val>
                                        </p:tav>
                                        <p:tav tm="100000">
                                          <p:val>
                                            <p:strVal val="#ppt_x"/>
                                          </p:val>
                                        </p:tav>
                                      </p:tavLst>
                                    </p:anim>
                                    <p:anim calcmode="lin" valueType="num">
                                      <p:cBhvr additive="base">
                                        <p:cTn id="18" dur="3000" fill="hold"/>
                                        <p:tgtEl>
                                          <p:spTgt spid="6492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7749"/>
            <a:ext cx="9144000" cy="5909310"/>
          </a:xfrm>
          <a:prstGeom prst="rect">
            <a:avLst/>
          </a:prstGeom>
          <a:noFill/>
        </p:spPr>
        <p:txBody>
          <a:bodyPr wrap="square" rtlCol="0">
            <a:spAutoFit/>
          </a:bodyPr>
          <a:lstStyle/>
          <a:p>
            <a:pPr algn="ctr"/>
            <a:r>
              <a:rPr lang="en-US" b="1" dirty="0">
                <a:solidFill>
                  <a:srgbClr val="C00000"/>
                </a:solidFill>
              </a:rPr>
              <a:t>Student Learning Outcomes</a:t>
            </a:r>
            <a:endParaRPr lang="en-US" dirty="0">
              <a:solidFill>
                <a:srgbClr val="C00000"/>
              </a:solidFill>
            </a:endParaRPr>
          </a:p>
          <a:p>
            <a:endParaRPr lang="en-US" dirty="0"/>
          </a:p>
          <a:p>
            <a:pPr marL="0" marR="0" indent="457200">
              <a:spcBef>
                <a:spcPts val="0"/>
              </a:spcBef>
              <a:spcAft>
                <a:spcPts val="0"/>
              </a:spcAft>
              <a:tabLst>
                <a:tab pos="3048000" algn="ctr"/>
                <a:tab pos="6032500" algn="r"/>
              </a:tabLst>
            </a:pPr>
            <a:r>
              <a:rPr lang="en-US" sz="1800" b="1" dirty="0">
                <a:effectLst/>
                <a:latin typeface="Calibri" panose="020F0502020204030204" pitchFamily="34" charset="0"/>
                <a:ea typeface="Times New Roman" panose="02020603050405020304" pitchFamily="18" charset="0"/>
              </a:rPr>
              <a:t>Student Learning Outcomes:</a:t>
            </a:r>
          </a:p>
          <a:p>
            <a:pPr marL="0" marR="0" indent="457200">
              <a:spcBef>
                <a:spcPts val="0"/>
              </a:spcBef>
              <a:spcAft>
                <a:spcPts val="0"/>
              </a:spcAft>
              <a:tabLst>
                <a:tab pos="3048000" algn="ctr"/>
                <a:tab pos="6032500" algn="r"/>
              </a:tabLst>
            </a:pPr>
            <a:endParaRPr lang="en-US" sz="1800" dirty="0">
              <a:effectLst/>
              <a:latin typeface="Calibri" panose="020F0502020204030204" pitchFamily="34" charset="0"/>
              <a:ea typeface="Times New Roman" panose="02020603050405020304" pitchFamily="18" charset="0"/>
            </a:endParaRPr>
          </a:p>
          <a:p>
            <a:pPr marL="0" marR="0" indent="457200" algn="just">
              <a:spcBef>
                <a:spcPts val="0"/>
              </a:spcBef>
              <a:spcAft>
                <a:spcPts val="0"/>
              </a:spcAft>
              <a:tabLst>
                <a:tab pos="3048000" algn="ctr"/>
                <a:tab pos="6032500" algn="r"/>
              </a:tabLst>
            </a:pPr>
            <a:r>
              <a:rPr lang="en-US" sz="1800" dirty="0">
                <a:effectLst/>
                <a:latin typeface="Calibri" panose="020F0502020204030204" pitchFamily="34" charset="0"/>
                <a:ea typeface="Times New Roman" panose="02020603050405020304" pitchFamily="18" charset="0"/>
              </a:rPr>
              <a:t> Upon completion of this course, all students will be able to:</a:t>
            </a:r>
          </a:p>
          <a:p>
            <a:pPr marL="342900" marR="0" lvl="0" indent="-342900" algn="just">
              <a:spcBef>
                <a:spcPts val="0"/>
              </a:spcBef>
              <a:spcAft>
                <a:spcPts val="0"/>
              </a:spcAft>
              <a:buFont typeface="+mj-lt"/>
              <a:buAutoNum type="arabicPeriod"/>
              <a:tabLst>
                <a:tab pos="3048000" algn="ctr"/>
                <a:tab pos="6032500" algn="r"/>
              </a:tabLst>
            </a:pPr>
            <a:r>
              <a:rPr lang="en-US" sz="1800" dirty="0">
                <a:effectLst/>
                <a:latin typeface="Calibri" panose="020F0502020204030204" pitchFamily="34" charset="0"/>
                <a:ea typeface="Times New Roman" panose="02020603050405020304" pitchFamily="18" charset="0"/>
              </a:rPr>
              <a:t>Apply fundamental network science ideas to create models and understand dynamics of networked systems;</a:t>
            </a:r>
          </a:p>
          <a:p>
            <a:pPr marL="342900" marR="0" lvl="0" indent="-342900" algn="just">
              <a:spcBef>
                <a:spcPts val="0"/>
              </a:spcBef>
              <a:spcAft>
                <a:spcPts val="0"/>
              </a:spcAft>
              <a:buFont typeface="+mj-lt"/>
              <a:buAutoNum type="arabicPeriod"/>
              <a:tabLst>
                <a:tab pos="3048000" algn="ctr"/>
                <a:tab pos="6032500" algn="r"/>
              </a:tabLst>
            </a:pPr>
            <a:r>
              <a:rPr lang="en-US" sz="1800" dirty="0">
                <a:effectLst/>
                <a:latin typeface="Calibri" panose="020F0502020204030204" pitchFamily="34" charset="0"/>
                <a:ea typeface="Times New Roman" panose="02020603050405020304" pitchFamily="18" charset="0"/>
              </a:rPr>
              <a:t>Compare, contrast, and describe the similarities and differences of different kinds of networks and processes modeled on networks;</a:t>
            </a:r>
          </a:p>
          <a:p>
            <a:pPr marL="342900" marR="0" lvl="0" indent="-342900" algn="just">
              <a:spcBef>
                <a:spcPts val="0"/>
              </a:spcBef>
              <a:spcAft>
                <a:spcPts val="0"/>
              </a:spcAft>
              <a:buFont typeface="+mj-lt"/>
              <a:buAutoNum type="arabicPeriod"/>
              <a:tabLst>
                <a:tab pos="3048000" algn="ctr"/>
                <a:tab pos="6032500" algn="r"/>
              </a:tabLst>
            </a:pPr>
            <a:r>
              <a:rPr lang="en-US" sz="1800" dirty="0">
                <a:effectLst/>
                <a:latin typeface="Calibri" panose="020F0502020204030204" pitchFamily="34" charset="0"/>
                <a:ea typeface="Times New Roman" panose="02020603050405020304" pitchFamily="18" charset="0"/>
              </a:rPr>
              <a:t>Critique the strengths and weaknesses of each of the models and types of networks based on them and these network types performance in diverse network science applications;</a:t>
            </a:r>
          </a:p>
          <a:p>
            <a:pPr marL="342900" marR="0" lvl="0" indent="-342900" algn="just">
              <a:spcBef>
                <a:spcPts val="0"/>
              </a:spcBef>
              <a:spcAft>
                <a:spcPts val="0"/>
              </a:spcAft>
              <a:buFont typeface="+mj-lt"/>
              <a:buAutoNum type="arabicPeriod"/>
              <a:tabLst>
                <a:tab pos="3048000" algn="ctr"/>
                <a:tab pos="6032500" algn="r"/>
              </a:tabLst>
            </a:pPr>
            <a:r>
              <a:rPr lang="en-US" sz="1800" dirty="0">
                <a:effectLst/>
                <a:latin typeface="Calibri" panose="020F0502020204030204" pitchFamily="34" charset="0"/>
                <a:ea typeface="Times New Roman" panose="02020603050405020304" pitchFamily="18" charset="0"/>
              </a:rPr>
              <a:t>Understand the principles of applying network science to disciplinary science and design and set up basic models for some specific applications.</a:t>
            </a:r>
          </a:p>
          <a:p>
            <a:pPr marR="0" lvl="0" algn="just">
              <a:spcBef>
                <a:spcPts val="0"/>
              </a:spcBef>
              <a:spcAft>
                <a:spcPts val="0"/>
              </a:spcAft>
              <a:tabLst>
                <a:tab pos="3048000" algn="ctr"/>
                <a:tab pos="6032500" algn="r"/>
              </a:tabLst>
            </a:pPr>
            <a:endParaRPr lang="en-US" sz="1800" dirty="0">
              <a:effectLst/>
              <a:latin typeface="Calibri" panose="020F0502020204030204" pitchFamily="34" charset="0"/>
              <a:ea typeface="Times New Roman" panose="02020603050405020304" pitchFamily="18" charset="0"/>
            </a:endParaRPr>
          </a:p>
          <a:p>
            <a:pPr marL="0" marR="0" indent="457200" algn="just">
              <a:spcBef>
                <a:spcPts val="0"/>
              </a:spcBef>
              <a:spcAft>
                <a:spcPts val="0"/>
              </a:spcAft>
              <a:tabLst>
                <a:tab pos="3048000" algn="ctr"/>
                <a:tab pos="6032500" algn="r"/>
              </a:tabLst>
            </a:pPr>
            <a:r>
              <a:rPr lang="en-US" sz="1800" b="1" dirty="0">
                <a:effectLst/>
                <a:latin typeface="Calibri" panose="020F0502020204030204" pitchFamily="34" charset="0"/>
                <a:ea typeface="Times New Roman" panose="02020603050405020304" pitchFamily="18" charset="0"/>
              </a:rPr>
              <a:t>Additionally, graduate students will also be able to:</a:t>
            </a:r>
          </a:p>
          <a:p>
            <a:pPr marL="0" marR="0" indent="457200" algn="just">
              <a:spcBef>
                <a:spcPts val="0"/>
              </a:spcBef>
              <a:spcAft>
                <a:spcPts val="0"/>
              </a:spcAft>
              <a:tabLst>
                <a:tab pos="3048000" algn="ctr"/>
                <a:tab pos="6032500" algn="r"/>
              </a:tabLst>
            </a:pPr>
            <a:endParaRPr lang="en-US" sz="1800" b="1" dirty="0">
              <a:effectLst/>
              <a:latin typeface="Calibri" panose="020F0502020204030204" pitchFamily="34" charset="0"/>
              <a:ea typeface="Times New Roman" panose="02020603050405020304" pitchFamily="18" charset="0"/>
            </a:endParaRPr>
          </a:p>
          <a:p>
            <a:pPr marL="342900" marR="0" lvl="0" indent="-342900" algn="just">
              <a:spcBef>
                <a:spcPts val="0"/>
              </a:spcBef>
              <a:spcAft>
                <a:spcPts val="0"/>
              </a:spcAft>
              <a:buFont typeface="+mj-lt"/>
              <a:buAutoNum type="arabicPeriod"/>
              <a:tabLst>
                <a:tab pos="3048000" algn="ctr"/>
                <a:tab pos="6032500" algn="r"/>
              </a:tabLst>
            </a:pPr>
            <a:r>
              <a:rPr lang="en-US" sz="1800" dirty="0">
                <a:effectLst/>
                <a:latin typeface="Calibri" panose="020F0502020204030204" pitchFamily="34" charset="0"/>
                <a:ea typeface="Times New Roman" panose="02020603050405020304" pitchFamily="18" charset="0"/>
              </a:rPr>
              <a:t>Read, analyze, and critique published literature in the field of network science and social networks;</a:t>
            </a:r>
          </a:p>
          <a:p>
            <a:pPr marL="342900" marR="0" lvl="0" indent="-342900" algn="just">
              <a:spcBef>
                <a:spcPts val="0"/>
              </a:spcBef>
              <a:spcAft>
                <a:spcPts val="0"/>
              </a:spcAft>
              <a:buFont typeface="+mj-lt"/>
              <a:buAutoNum type="arabicPeriod"/>
              <a:tabLst>
                <a:tab pos="3048000" algn="ctr"/>
                <a:tab pos="6032500" algn="r"/>
              </a:tabLst>
            </a:pPr>
            <a:r>
              <a:rPr lang="en-US" sz="1800" dirty="0">
                <a:effectLst/>
                <a:latin typeface="Calibri" panose="020F0502020204030204" pitchFamily="34" charset="0"/>
                <a:ea typeface="Times New Roman" panose="02020603050405020304" pitchFamily="18" charset="0"/>
              </a:rPr>
              <a:t>Assess novelty of network science research and its relation to the state of the art in the field.    </a:t>
            </a:r>
          </a:p>
          <a:p>
            <a:endParaRPr lang="en-US" dirty="0"/>
          </a:p>
          <a:p>
            <a:endParaRPr lang="en-US" b="1" dirty="0">
              <a:solidFill>
                <a:srgbClr val="C00000"/>
              </a:solidFill>
            </a:endParaRPr>
          </a:p>
        </p:txBody>
      </p:sp>
      <p:sp>
        <p:nvSpPr>
          <p:cNvPr id="4" name="Slide Number Placeholder 3"/>
          <p:cNvSpPr>
            <a:spLocks noGrp="1"/>
          </p:cNvSpPr>
          <p:nvPr>
            <p:ph type="sldNum" sz="quarter" idx="12"/>
          </p:nvPr>
        </p:nvSpPr>
        <p:spPr/>
        <p:txBody>
          <a:bodyPr/>
          <a:lstStyle/>
          <a:p>
            <a:fld id="{643B6938-699C-734A-AADA-439B90F52D3B}" type="slidenum">
              <a:rPr lang="en-US" smtClean="0"/>
              <a:pPr/>
              <a:t>6</a:t>
            </a:fld>
            <a:endParaRPr lang="en-US"/>
          </a:p>
        </p:txBody>
      </p:sp>
    </p:spTree>
    <p:extLst>
      <p:ext uri="{BB962C8B-B14F-4D97-AF65-F5344CB8AC3E}">
        <p14:creationId xmlns:p14="http://schemas.microsoft.com/office/powerpoint/2010/main" val="2129791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7749"/>
            <a:ext cx="9144000" cy="6740307"/>
          </a:xfrm>
          <a:prstGeom prst="rect">
            <a:avLst/>
          </a:prstGeom>
          <a:noFill/>
        </p:spPr>
        <p:txBody>
          <a:bodyPr wrap="square" rtlCol="0">
            <a:spAutoFit/>
          </a:bodyPr>
          <a:lstStyle/>
          <a:p>
            <a:pPr algn="ctr"/>
            <a:r>
              <a:rPr lang="en-US" b="1" dirty="0">
                <a:solidFill>
                  <a:srgbClr val="C00000"/>
                </a:solidFill>
              </a:rPr>
              <a:t>Course Assessment Measures </a:t>
            </a:r>
            <a:endParaRPr lang="en-US" dirty="0">
              <a:solidFill>
                <a:srgbClr val="C00000"/>
              </a:solidFill>
            </a:endParaRPr>
          </a:p>
          <a:p>
            <a:r>
              <a:rPr lang="en-US" b="1" dirty="0"/>
              <a:t>Undergraduates:</a:t>
            </a:r>
            <a:r>
              <a:rPr lang="en-US" dirty="0"/>
              <a:t> Students' performance will be measured using three different methods:</a:t>
            </a:r>
          </a:p>
          <a:p>
            <a:r>
              <a:rPr lang="en-US" dirty="0"/>
              <a:t>(</a:t>
            </a:r>
            <a:r>
              <a:rPr lang="en-US" dirty="0" err="1"/>
              <a:t>i</a:t>
            </a:r>
            <a:r>
              <a:rPr lang="en-US" dirty="0"/>
              <a:t>) Programming homework</a:t>
            </a:r>
          </a:p>
          <a:p>
            <a:r>
              <a:rPr lang="en-US" dirty="0"/>
              <a:t>(ii) After selection of a current research paper or textbook problem for presentation, students will presentation the selected papers, including their content, and evaluate their scientific results.</a:t>
            </a:r>
          </a:p>
          <a:p>
            <a:r>
              <a:rPr lang="en-US" dirty="0"/>
              <a:t>(iii) Contributions to in-class discussions</a:t>
            </a:r>
          </a:p>
          <a:p>
            <a:r>
              <a:rPr lang="en-US" dirty="0"/>
              <a:t>The programming homework and presentation plans will measure the student's ability to apply concepts of network science to networks analysis. </a:t>
            </a:r>
          </a:p>
          <a:p>
            <a:r>
              <a:rPr lang="en-US" dirty="0"/>
              <a:t>The presentation and discussion of the paper results will measure student's ability to prepare summary material based on fundamental scientific concepts and basic research.</a:t>
            </a:r>
          </a:p>
          <a:p>
            <a:r>
              <a:rPr lang="en-US" dirty="0"/>
              <a:t>In-class discussion will measure students’ ability to express their views at group meetings.  </a:t>
            </a:r>
          </a:p>
          <a:p>
            <a:r>
              <a:rPr lang="en-US" b="1" dirty="0"/>
              <a:t>Graduates: </a:t>
            </a:r>
            <a:r>
              <a:rPr lang="en-US" dirty="0"/>
              <a:t>Again, students' performance will be measured using three different methods:</a:t>
            </a:r>
          </a:p>
          <a:p>
            <a:r>
              <a:rPr lang="en-US" dirty="0"/>
              <a:t>(</a:t>
            </a:r>
            <a:r>
              <a:rPr lang="en-US" dirty="0" err="1"/>
              <a:t>i</a:t>
            </a:r>
            <a:r>
              <a:rPr lang="en-US" dirty="0"/>
              <a:t>) After selection of a current research paper or own research for presentation, students will presentation the selected topics, including content, and evaluate their scientific results.</a:t>
            </a:r>
          </a:p>
          <a:p>
            <a:r>
              <a:rPr lang="en-US" dirty="0"/>
              <a:t>(ii) Contributions to in-class discussions</a:t>
            </a:r>
          </a:p>
          <a:p>
            <a:r>
              <a:rPr lang="en-US" dirty="0"/>
              <a:t>(iii) Independent and novel mini-project on the topic of the presentation using different data, or methods.</a:t>
            </a:r>
          </a:p>
          <a:p>
            <a:r>
              <a:rPr lang="en-US" dirty="0"/>
              <a:t>The first two methods are the same as undergraduate methods (</a:t>
            </a:r>
            <a:r>
              <a:rPr lang="en-US" dirty="0" err="1"/>
              <a:t>i</a:t>
            </a:r>
            <a:r>
              <a:rPr lang="en-US" dirty="0"/>
              <a:t>) and (iii), while the third method assesses students’ ability to apply network science tools to novel problems  </a:t>
            </a:r>
          </a:p>
          <a:p>
            <a:pPr marL="285750" indent="-285750" algn="ctr">
              <a:buFont typeface="Wingdings" panose="05000000000000000000" pitchFamily="2" charset="2"/>
              <a:buChar char="Ø"/>
            </a:pPr>
            <a:endParaRPr lang="en-US" b="1" dirty="0">
              <a:solidFill>
                <a:srgbClr val="C00000"/>
              </a:solidFill>
            </a:endParaRPr>
          </a:p>
          <a:p>
            <a:pPr algn="ctr"/>
            <a:endParaRPr lang="en-US" dirty="0"/>
          </a:p>
          <a:p>
            <a:r>
              <a:rPr lang="en-US" dirty="0"/>
              <a:t> </a:t>
            </a:r>
          </a:p>
          <a:p>
            <a:endParaRPr lang="en-US" b="1" dirty="0">
              <a:solidFill>
                <a:srgbClr val="C00000"/>
              </a:solidFill>
            </a:endParaRPr>
          </a:p>
        </p:txBody>
      </p:sp>
      <p:sp>
        <p:nvSpPr>
          <p:cNvPr id="4" name="Slide Number Placeholder 3"/>
          <p:cNvSpPr>
            <a:spLocks noGrp="1"/>
          </p:cNvSpPr>
          <p:nvPr>
            <p:ph type="sldNum" sz="quarter" idx="12"/>
          </p:nvPr>
        </p:nvSpPr>
        <p:spPr/>
        <p:txBody>
          <a:bodyPr/>
          <a:lstStyle/>
          <a:p>
            <a:fld id="{643B6938-699C-734A-AADA-439B90F52D3B}" type="slidenum">
              <a:rPr lang="en-US" smtClean="0"/>
              <a:pPr/>
              <a:t>7</a:t>
            </a:fld>
            <a:endParaRPr lang="en-US" dirty="0"/>
          </a:p>
        </p:txBody>
      </p:sp>
    </p:spTree>
    <p:extLst>
      <p:ext uri="{BB962C8B-B14F-4D97-AF65-F5344CB8AC3E}">
        <p14:creationId xmlns:p14="http://schemas.microsoft.com/office/powerpoint/2010/main" val="3211230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50" y="137749"/>
            <a:ext cx="7562850" cy="5601533"/>
          </a:xfrm>
          <a:prstGeom prst="rect">
            <a:avLst/>
          </a:prstGeom>
          <a:noFill/>
        </p:spPr>
        <p:txBody>
          <a:bodyPr wrap="square" rtlCol="0">
            <a:spAutoFit/>
          </a:bodyPr>
          <a:lstStyle/>
          <a:p>
            <a:pPr algn="ctr"/>
            <a:r>
              <a:rPr lang="en-US" sz="2000" b="1" dirty="0">
                <a:solidFill>
                  <a:srgbClr val="C00000"/>
                </a:solidFill>
              </a:rPr>
              <a:t>Academic integrity:</a:t>
            </a:r>
          </a:p>
          <a:p>
            <a:pPr algn="ctr"/>
            <a:r>
              <a:rPr lang="en-US" sz="2000" b="1" dirty="0">
                <a:solidFill>
                  <a:srgbClr val="C00000"/>
                </a:solidFill>
              </a:rPr>
              <a:t>  </a:t>
            </a:r>
          </a:p>
          <a:p>
            <a:pPr marL="0" marR="0" algn="just">
              <a:spcBef>
                <a:spcPts val="0"/>
              </a:spcBef>
              <a:spcAft>
                <a:spcPts val="1200"/>
              </a:spcAft>
              <a:tabLst>
                <a:tab pos="3048000" algn="ctr"/>
                <a:tab pos="6032500" algn="r"/>
              </a:tabLst>
            </a:pPr>
            <a:r>
              <a:rPr lang="en-US" sz="1800" dirty="0">
                <a:effectLst/>
                <a:latin typeface="Calibri" panose="020F0502020204030204" pitchFamily="34" charset="0"/>
                <a:ea typeface="Times New Roman" panose="02020603050405020304" pitchFamily="18" charset="0"/>
              </a:rPr>
              <a:t>Student-teacher relationships are built on trust. For example, students must trust that teachers have made appropriate decisions about the structure and content of the courses they teach, and teachers must trust that the assignments that students turn in are their own. Acts, which violate this trust, undermine the educational process. The Rensselaer Handbook of Student Rights and Responsibilities defines various forms of Academic Dishonesty and all students should make themselves familiar with these forms to avoid them. </a:t>
            </a:r>
          </a:p>
          <a:p>
            <a:pPr marL="0" marR="0" algn="just">
              <a:spcBef>
                <a:spcPts val="0"/>
              </a:spcBef>
              <a:spcAft>
                <a:spcPts val="1200"/>
              </a:spcAft>
              <a:tabLst>
                <a:tab pos="3048000" algn="ctr"/>
                <a:tab pos="6032500" algn="r"/>
              </a:tabLst>
            </a:pPr>
            <a:r>
              <a:rPr lang="en-US" sz="1800" dirty="0">
                <a:effectLst/>
                <a:latin typeface="Calibri" panose="020F0502020204030204" pitchFamily="34" charset="0"/>
                <a:ea typeface="Times New Roman" panose="02020603050405020304" pitchFamily="18" charset="0"/>
              </a:rPr>
              <a:t>In this class, all assignments that are turned in for a grade must represent the student's own work. Submission of any assignment that is in violation of this policy will result in a penalty of 0 points for assignment and failing of the course in case of repetition. </a:t>
            </a:r>
          </a:p>
          <a:p>
            <a:pPr marL="0" marR="0" algn="just">
              <a:spcBef>
                <a:spcPts val="0"/>
              </a:spcBef>
              <a:spcAft>
                <a:spcPts val="1200"/>
              </a:spcAft>
              <a:tabLst>
                <a:tab pos="3048000" algn="ctr"/>
                <a:tab pos="6032500" algn="r"/>
              </a:tabLst>
            </a:pPr>
            <a:r>
              <a:rPr lang="en-US" sz="1800" dirty="0">
                <a:effectLst/>
                <a:latin typeface="Calibri" panose="020F0502020204030204" pitchFamily="34" charset="0"/>
                <a:ea typeface="Times New Roman" panose="02020603050405020304" pitchFamily="18" charset="0"/>
              </a:rPr>
              <a:t>If you have any question concerning this policy, please ask for clarification before preparing or submitting an assignment or making a presentation. </a:t>
            </a:r>
          </a:p>
          <a:p>
            <a:pPr marL="0" marR="0" algn="just">
              <a:spcBef>
                <a:spcPts val="0"/>
              </a:spcBef>
              <a:spcAft>
                <a:spcPts val="1200"/>
              </a:spcAft>
              <a:tabLst>
                <a:tab pos="3048000" algn="ctr"/>
                <a:tab pos="6032500" algn="r"/>
              </a:tabLst>
            </a:pPr>
            <a:r>
              <a:rPr lang="en-US" sz="1800" dirty="0">
                <a:effectLst/>
                <a:latin typeface="Calibri" panose="020F0502020204030204" pitchFamily="34" charset="0"/>
                <a:ea typeface="Times New Roman" panose="02020603050405020304" pitchFamily="18" charset="0"/>
              </a:rPr>
              <a:t>The penalty for not adhering to these academic integrity rules is a failing 	grade for the assignment on the first offense, then failing the course and 	potential disciplinary actions by the Institute on any subsequent offenses.</a:t>
            </a:r>
            <a:endParaRPr lang="en-US" b="1" dirty="0">
              <a:solidFill>
                <a:srgbClr val="C00000"/>
              </a:solidFill>
            </a:endParaRPr>
          </a:p>
        </p:txBody>
      </p:sp>
      <p:sp>
        <p:nvSpPr>
          <p:cNvPr id="4" name="Slide Number Placeholder 3"/>
          <p:cNvSpPr>
            <a:spLocks noGrp="1"/>
          </p:cNvSpPr>
          <p:nvPr>
            <p:ph type="sldNum" sz="quarter" idx="12"/>
          </p:nvPr>
        </p:nvSpPr>
        <p:spPr/>
        <p:txBody>
          <a:bodyPr/>
          <a:lstStyle/>
          <a:p>
            <a:fld id="{643B6938-699C-734A-AADA-439B90F52D3B}" type="slidenum">
              <a:rPr lang="en-US" smtClean="0"/>
              <a:pPr/>
              <a:t>8</a:t>
            </a:fld>
            <a:endParaRPr lang="en-US"/>
          </a:p>
        </p:txBody>
      </p:sp>
    </p:spTree>
    <p:extLst>
      <p:ext uri="{BB962C8B-B14F-4D97-AF65-F5344CB8AC3E}">
        <p14:creationId xmlns:p14="http://schemas.microsoft.com/office/powerpoint/2010/main" val="1789692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50" y="137749"/>
            <a:ext cx="7562850" cy="5816977"/>
          </a:xfrm>
          <a:prstGeom prst="rect">
            <a:avLst/>
          </a:prstGeom>
          <a:noFill/>
        </p:spPr>
        <p:txBody>
          <a:bodyPr wrap="square" rtlCol="0">
            <a:spAutoFit/>
          </a:bodyPr>
          <a:lstStyle/>
          <a:p>
            <a:pPr algn="ctr"/>
            <a:endParaRPr lang="en-US" sz="2000" b="1" dirty="0">
              <a:solidFill>
                <a:srgbClr val="C00000"/>
              </a:solidFill>
            </a:endParaRPr>
          </a:p>
          <a:p>
            <a:pPr algn="ctr"/>
            <a:r>
              <a:rPr lang="en-US" sz="2000" b="1" dirty="0">
                <a:solidFill>
                  <a:srgbClr val="C00000"/>
                </a:solidFill>
              </a:rPr>
              <a:t>Attendance Policy:  </a:t>
            </a:r>
            <a:endParaRPr lang="en-US" sz="2000" dirty="0">
              <a:solidFill>
                <a:srgbClr val="C00000"/>
              </a:solidFill>
            </a:endParaRPr>
          </a:p>
          <a:p>
            <a:endParaRPr lang="en-US" dirty="0"/>
          </a:p>
          <a:p>
            <a:pPr algn="ctr"/>
            <a:endParaRPr lang="en-US" dirty="0"/>
          </a:p>
          <a:p>
            <a:r>
              <a:rPr lang="en-US" sz="2000" dirty="0"/>
              <a:t>Attendance in classes is in general not required but it is recommended because the material presented in classes includes topics beyond the textbook. </a:t>
            </a:r>
          </a:p>
          <a:p>
            <a:endParaRPr lang="en-US" sz="2000" dirty="0"/>
          </a:p>
          <a:p>
            <a:r>
              <a:rPr lang="en-US" sz="2000" dirty="0"/>
              <a:t>However, the attendance and active participation is required in at least two research presentations with active participation is needed to receive score for active participation.</a:t>
            </a:r>
          </a:p>
          <a:p>
            <a:endParaRPr lang="en-US" sz="2000" dirty="0"/>
          </a:p>
          <a:p>
            <a:r>
              <a:rPr lang="en-US" sz="2000" dirty="0"/>
              <a:t>Missed deadline for homework, unless justified by medical or personal reasons and approved by instructor, will lower the achieved score by 10% for each week of delay.</a:t>
            </a:r>
          </a:p>
          <a:p>
            <a:endParaRPr lang="en-US" sz="2000" dirty="0"/>
          </a:p>
          <a:p>
            <a:r>
              <a:rPr lang="en-US" sz="2000" dirty="0"/>
              <a:t>Presentations can be rescheduled but only in emergencies.</a:t>
            </a:r>
          </a:p>
          <a:p>
            <a:r>
              <a:rPr lang="en-US" dirty="0"/>
              <a:t> </a:t>
            </a:r>
          </a:p>
          <a:p>
            <a:endParaRPr lang="en-US" b="1" dirty="0">
              <a:solidFill>
                <a:srgbClr val="C00000"/>
              </a:solidFill>
            </a:endParaRPr>
          </a:p>
        </p:txBody>
      </p:sp>
      <p:sp>
        <p:nvSpPr>
          <p:cNvPr id="4" name="Slide Number Placeholder 3"/>
          <p:cNvSpPr>
            <a:spLocks noGrp="1"/>
          </p:cNvSpPr>
          <p:nvPr>
            <p:ph type="sldNum" sz="quarter" idx="12"/>
          </p:nvPr>
        </p:nvSpPr>
        <p:spPr/>
        <p:txBody>
          <a:bodyPr/>
          <a:lstStyle/>
          <a:p>
            <a:fld id="{643B6938-699C-734A-AADA-439B90F52D3B}" type="slidenum">
              <a:rPr lang="en-US" smtClean="0"/>
              <a:pPr/>
              <a:t>9</a:t>
            </a:fld>
            <a:endParaRPr lang="en-US"/>
          </a:p>
        </p:txBody>
      </p:sp>
    </p:spTree>
    <p:extLst>
      <p:ext uri="{BB962C8B-B14F-4D97-AF65-F5344CB8AC3E}">
        <p14:creationId xmlns:p14="http://schemas.microsoft.com/office/powerpoint/2010/main" val="34051063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3.2"/>
</p:tagLst>
</file>

<file path=ppt/tags/tag2.xml><?xml version="1.0" encoding="utf-8"?>
<p:tagLst xmlns:a="http://schemas.openxmlformats.org/drawingml/2006/main" xmlns:r="http://schemas.openxmlformats.org/officeDocument/2006/relationships" xmlns:p="http://schemas.openxmlformats.org/presentationml/2006/main">
  <p:tag name="TIMING" val="|22.3|37.6"/>
</p:tagLst>
</file>

<file path=ppt/tags/tag3.xml><?xml version="1.0" encoding="utf-8"?>
<p:tagLst xmlns:a="http://schemas.openxmlformats.org/drawingml/2006/main" xmlns:r="http://schemas.openxmlformats.org/officeDocument/2006/relationships" xmlns:p="http://schemas.openxmlformats.org/presentationml/2006/main">
  <p:tag name="TIMING" val="|2.2|93.1|124.1|157.5|60.4"/>
</p:tagLst>
</file>

<file path=ppt/tags/tag4.xml><?xml version="1.0" encoding="utf-8"?>
<p:tagLst xmlns:a="http://schemas.openxmlformats.org/drawingml/2006/main" xmlns:r="http://schemas.openxmlformats.org/officeDocument/2006/relationships" xmlns:p="http://schemas.openxmlformats.org/presentationml/2006/main">
  <p:tag name="TIMING" val="|13.3|4.7|5.8|3.9|5.3|6.9|8.2"/>
</p:tagLst>
</file>

<file path=ppt/tags/tag5.xml><?xml version="1.0" encoding="utf-8"?>
<p:tagLst xmlns:a="http://schemas.openxmlformats.org/drawingml/2006/main" xmlns:r="http://schemas.openxmlformats.org/officeDocument/2006/relationships" xmlns:p="http://schemas.openxmlformats.org/presentationml/2006/main">
  <p:tag name="TIMING" val="|34.8|23|17.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14003</TotalTime>
  <Words>8099</Words>
  <Application>Microsoft Office PowerPoint</Application>
  <PresentationFormat>On-screen Show (16:10)</PresentationFormat>
  <Paragraphs>602</Paragraphs>
  <Slides>53</Slides>
  <Notes>40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53</vt:i4>
      </vt:variant>
    </vt:vector>
  </HeadingPairs>
  <TitlesOfParts>
    <vt:vector size="62" baseType="lpstr">
      <vt:lpstr>Arial</vt:lpstr>
      <vt:lpstr>Calibri</vt:lpstr>
      <vt:lpstr>Helvetica</vt:lpstr>
      <vt:lpstr>Times New Roman</vt:lpstr>
      <vt:lpstr>Trajan Pro</vt:lpstr>
      <vt:lpstr>Wingdings</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Albert-László Barabási</dc:creator>
  <cp:lastModifiedBy>Szymanski, Bolek</cp:lastModifiedBy>
  <cp:revision>239</cp:revision>
  <cp:lastPrinted>2011-01-10T20:23:27Z</cp:lastPrinted>
  <dcterms:created xsi:type="dcterms:W3CDTF">2013-06-03T05:58:59Z</dcterms:created>
  <dcterms:modified xsi:type="dcterms:W3CDTF">2023-09-02T21:54:51Z</dcterms:modified>
</cp:coreProperties>
</file>